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8"/>
  </p:notesMasterIdLst>
  <p:handoutMasterIdLst>
    <p:handoutMasterId r:id="rId39"/>
  </p:handoutMasterIdLst>
  <p:sldIdLst>
    <p:sldId id="328" r:id="rId2"/>
    <p:sldId id="313" r:id="rId3"/>
    <p:sldId id="329" r:id="rId4"/>
    <p:sldId id="292" r:id="rId5"/>
    <p:sldId id="286" r:id="rId6"/>
    <p:sldId id="290" r:id="rId7"/>
    <p:sldId id="324" r:id="rId8"/>
    <p:sldId id="309" r:id="rId9"/>
    <p:sldId id="306" r:id="rId10"/>
    <p:sldId id="307" r:id="rId11"/>
    <p:sldId id="308" r:id="rId12"/>
    <p:sldId id="310" r:id="rId13"/>
    <p:sldId id="304" r:id="rId14"/>
    <p:sldId id="311" r:id="rId15"/>
    <p:sldId id="302" r:id="rId16"/>
    <p:sldId id="323" r:id="rId17"/>
    <p:sldId id="321" r:id="rId18"/>
    <p:sldId id="305" r:id="rId19"/>
    <p:sldId id="293" r:id="rId20"/>
    <p:sldId id="322" r:id="rId21"/>
    <p:sldId id="318" r:id="rId22"/>
    <p:sldId id="319" r:id="rId23"/>
    <p:sldId id="320" r:id="rId24"/>
    <p:sldId id="317" r:id="rId25"/>
    <p:sldId id="314" r:id="rId26"/>
    <p:sldId id="315" r:id="rId27"/>
    <p:sldId id="316" r:id="rId28"/>
    <p:sldId id="325" r:id="rId29"/>
    <p:sldId id="326" r:id="rId30"/>
    <p:sldId id="327" r:id="rId31"/>
    <p:sldId id="284" r:id="rId32"/>
    <p:sldId id="294" r:id="rId33"/>
    <p:sldId id="295" r:id="rId34"/>
    <p:sldId id="296" r:id="rId35"/>
    <p:sldId id="297" r:id="rId36"/>
    <p:sldId id="298" r:id="rId3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90C9"/>
    <a:srgbClr val="E7E7E7"/>
    <a:srgbClr val="49A942"/>
    <a:srgbClr val="73C167"/>
    <a:srgbClr val="4E917A"/>
    <a:srgbClr val="76AE99"/>
    <a:srgbClr val="005C42"/>
    <a:srgbClr val="9DC8BA"/>
    <a:srgbClr val="B5121B"/>
    <a:srgbClr val="A8D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61" autoAdjust="0"/>
    <p:restoredTop sz="81345" autoAdjust="0"/>
  </p:normalViewPr>
  <p:slideViewPr>
    <p:cSldViewPr showGuides="1">
      <p:cViewPr varScale="1">
        <p:scale>
          <a:sx n="95" d="100"/>
          <a:sy n="95" d="100"/>
        </p:scale>
        <p:origin x="-2082" y="-90"/>
      </p:cViewPr>
      <p:guideLst>
        <p:guide orient="horz" pos="1289"/>
        <p:guide orient="horz" pos="2886"/>
        <p:guide pos="5529"/>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2046" y="-102"/>
      </p:cViewPr>
      <p:guideLst>
        <p:guide orient="horz" pos="110"/>
        <p:guide pos="4180"/>
        <p:guide pos="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6" name="TextBox 5"/>
          <p:cNvSpPr txBox="1"/>
          <p:nvPr/>
        </p:nvSpPr>
        <p:spPr>
          <a:xfrm>
            <a:off x="298450" y="174625"/>
            <a:ext cx="6337300" cy="369332"/>
          </a:xfrm>
          <a:prstGeom prst="rect">
            <a:avLst/>
          </a:prstGeom>
          <a:noFill/>
        </p:spPr>
        <p:txBody>
          <a:bodyPr wrap="square" lIns="0" tIns="0" rIns="18288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extLst>
      <p:ext uri="{BB962C8B-B14F-4D97-AF65-F5344CB8AC3E}">
        <p14:creationId xmlns:p14="http://schemas.microsoft.com/office/powerpoint/2010/main" val="666471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095500" y="692150"/>
            <a:ext cx="2800350" cy="21002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8450" y="2997200"/>
            <a:ext cx="6337300" cy="584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3313853" y="8953500"/>
            <a:ext cx="360996"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214F65B6-1DED-4BB3-85B7-01A8FEA87DE0}" type="slidenum">
              <a:rPr lang="en-US" sz="800" smtClean="0">
                <a:latin typeface="Verdana" pitchFamily="34" charset="0"/>
                <a:cs typeface="Arial"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800" dirty="0" smtClean="0">
              <a:latin typeface="Verdana" pitchFamily="34" charset="0"/>
              <a:cs typeface="Arial" pitchFamily="34" charset="0"/>
            </a:endParaRPr>
          </a:p>
        </p:txBody>
      </p:sp>
      <p:sp>
        <p:nvSpPr>
          <p:cNvPr id="7" name="TextBox 6"/>
          <p:cNvSpPr txBox="1"/>
          <p:nvPr/>
        </p:nvSpPr>
        <p:spPr>
          <a:xfrm>
            <a:off x="298450" y="174625"/>
            <a:ext cx="6337300" cy="369332"/>
          </a:xfrm>
          <a:prstGeom prst="rect">
            <a:avLst/>
          </a:prstGeom>
          <a:noFill/>
        </p:spPr>
        <p:txBody>
          <a:bodyPr wrap="square" lIns="0" tIns="0" rIns="0" bIns="0" rtlCol="0">
            <a:spAutoFit/>
          </a:bodyPr>
          <a:lstStyle/>
          <a:p>
            <a:pPr algn="ctr"/>
            <a:r>
              <a:rPr lang="en-US" sz="1400" b="0" dirty="0" smtClean="0">
                <a:latin typeface="Verdana" pitchFamily="34" charset="0"/>
                <a:cs typeface="Arial" pitchFamily="34" charset="0"/>
              </a:rPr>
              <a:t>TITLE</a:t>
            </a:r>
          </a:p>
          <a:p>
            <a:pPr algn="ctr"/>
            <a:r>
              <a:rPr lang="en-US" sz="1000" i="0" dirty="0" smtClean="0">
                <a:latin typeface="Verdana" pitchFamily="34" charset="0"/>
                <a:cs typeface="Arial" pitchFamily="34" charset="0"/>
              </a:rPr>
              <a:t>Month Year</a:t>
            </a:r>
          </a:p>
        </p:txBody>
      </p:sp>
    </p:spTree>
    <p:extLst>
      <p:ext uri="{BB962C8B-B14F-4D97-AF65-F5344CB8AC3E}">
        <p14:creationId xmlns:p14="http://schemas.microsoft.com/office/powerpoint/2010/main" val="196718111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buFont typeface="Arial" pitchFamily="34" charset="0"/>
      <a:buNone/>
      <a:defRPr sz="1100" kern="1200">
        <a:solidFill>
          <a:schemeClr val="tx1"/>
        </a:solidFill>
        <a:latin typeface="Verdana" pitchFamily="34" charset="0"/>
        <a:ea typeface="+mn-ea"/>
        <a:cs typeface="Arial" pitchFamily="34" charset="0"/>
      </a:defRPr>
    </a:lvl1pPr>
    <a:lvl2pPr marL="400050" indent="-174625" algn="l" defTabSz="914400" rtl="0" eaLnBrk="1" latinLnBrk="0" hangingPunct="1">
      <a:spcBef>
        <a:spcPts val="600"/>
      </a:spcBef>
      <a:buFont typeface="Wingdings" pitchFamily="2" charset="2"/>
      <a:buChar char=""/>
      <a:defRPr sz="1100" kern="1200">
        <a:solidFill>
          <a:schemeClr val="tx1"/>
        </a:solidFill>
        <a:latin typeface="Verdana" pitchFamily="34" charset="0"/>
        <a:ea typeface="+mn-ea"/>
        <a:cs typeface="Arial" pitchFamily="34" charset="0"/>
      </a:defRPr>
    </a:lvl2pPr>
    <a:lvl3pPr marL="576263" indent="-176213"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3pPr>
    <a:lvl4pPr marL="801688" indent="-1746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4pPr>
    <a:lvl5pPr marL="1027113" indent="-225425" algn="l" defTabSz="914400" rtl="0" eaLnBrk="1" latinLnBrk="0" hangingPunct="1">
      <a:spcBef>
        <a:spcPts val="600"/>
      </a:spcBef>
      <a:buFont typeface="Verdana" pitchFamily="34" charset="0"/>
      <a:buChar char="—"/>
      <a:defRPr sz="11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692150"/>
            <a:ext cx="2800350" cy="2100263"/>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etaNormalLF-Roman" pitchFamily="34" charset="0"/>
              </a:rPr>
              <a:t>In addition to the refreshed VMAX 10K, EMC also announces new software for all VMAX platforms in the Enginuity 5876 Q4 2012 Service Release. </a:t>
            </a:r>
          </a:p>
          <a:p>
            <a:r>
              <a:rPr lang="en-US" dirty="0" smtClean="0">
                <a:latin typeface="MetaNormalLF-Roman" pitchFamily="34" charset="0"/>
              </a:rPr>
              <a:t>This Enginuity update brings more than fifteen new features and certifications to the VMAX family with across-the-board improvements in performance, efficiency, and management. </a:t>
            </a:r>
          </a:p>
          <a:p>
            <a:r>
              <a:rPr lang="en-US" dirty="0" smtClean="0">
                <a:latin typeface="MetaNormalLF-Roman" pitchFamily="34" charset="0"/>
              </a:rPr>
              <a:t> </a:t>
            </a:r>
          </a:p>
          <a:p>
            <a:r>
              <a:rPr lang="en-US" dirty="0" smtClean="0">
                <a:latin typeface="MetaNormalLF-Roman" pitchFamily="34" charset="0"/>
              </a:rPr>
              <a:t>VMAX includes a new feature called Host I/O Limits to manage performance in multi-tenancy environments. FAST is even more efficient, while TimeFinder and SRDF enhancements make it easier to use clones for test and dev and to replicate data between different VMAX models.</a:t>
            </a:r>
          </a:p>
          <a:p>
            <a:r>
              <a:rPr lang="en-US" dirty="0" smtClean="0">
                <a:latin typeface="MetaNormalLF-Roman" pitchFamily="34" charset="0"/>
              </a:rPr>
              <a:t> </a:t>
            </a:r>
          </a:p>
          <a:p>
            <a:r>
              <a:rPr lang="en-US" dirty="0" smtClean="0">
                <a:latin typeface="MetaNormalLF-Roman" pitchFamily="34" charset="0"/>
              </a:rPr>
              <a:t>New customers of the VMAX 10K and 40K also have new more flexible deployment options including the ability to mix dense 2.5” and high-capacity 3.5” drives, giving them the best combination of performance, capacity, and efficiency in one system.   </a:t>
            </a:r>
          </a:p>
          <a:p>
            <a:r>
              <a:rPr lang="en-US" dirty="0" smtClean="0">
                <a:latin typeface="MetaNormalLF-Roman" pitchFamily="34" charset="0"/>
              </a:rPr>
              <a:t>EMC continues to enhance VMAX to maintain our leadership in Tier 1 storage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p:txBody>
          <a:bodyPr>
            <a:normAutofit/>
          </a:bodyPr>
          <a:lstStyle/>
          <a:p>
            <a:pPr lvl="0">
              <a:defRPr/>
            </a:pPr>
            <a:r>
              <a:rPr lang="en-US" kern="1200" dirty="0" smtClean="0">
                <a:effectLst/>
                <a:latin typeface="Verdana" pitchFamily="34" charset="0"/>
                <a:ea typeface="+mn-ea"/>
                <a:cs typeface="Arial" pitchFamily="34" charset="0"/>
              </a:rPr>
              <a:t>A capability that is new with Enginuity 5876 Q4</a:t>
            </a:r>
            <a:r>
              <a:rPr lang="en-US" kern="1200" baseline="0" dirty="0" smtClean="0">
                <a:effectLst/>
                <a:latin typeface="Verdana" pitchFamily="34" charset="0"/>
                <a:ea typeface="+mn-ea"/>
                <a:cs typeface="Arial" pitchFamily="34" charset="0"/>
              </a:rPr>
              <a:t> 2012 SR is that i</a:t>
            </a:r>
            <a:r>
              <a:rPr lang="en-US" kern="1200" dirty="0" smtClean="0">
                <a:effectLst/>
                <a:latin typeface="Verdana" pitchFamily="34" charset="0"/>
                <a:ea typeface="+mn-ea"/>
                <a:cs typeface="Arial" pitchFamily="34" charset="0"/>
              </a:rPr>
              <a:t>f</a:t>
            </a:r>
            <a:r>
              <a:rPr lang="en-US" kern="1200" baseline="0" dirty="0" smtClean="0">
                <a:effectLst/>
                <a:latin typeface="Verdana" pitchFamily="34" charset="0"/>
                <a:ea typeface="+mn-ea"/>
                <a:cs typeface="Arial" pitchFamily="34" charset="0"/>
              </a:rPr>
              <a:t> one of the FAST VP tiers is </a:t>
            </a:r>
            <a:r>
              <a:rPr lang="en-US" dirty="0" smtClean="0"/>
              <a:t>Federated Tiered Storage, </a:t>
            </a:r>
            <a:r>
              <a:rPr lang="en-US" kern="1200" baseline="0" dirty="0" smtClean="0">
                <a:effectLst/>
                <a:latin typeface="Verdana" pitchFamily="34" charset="0"/>
                <a:ea typeface="+mn-ea"/>
                <a:cs typeface="Arial" pitchFamily="34" charset="0"/>
              </a:rPr>
              <a:t>then you can have four tiers. </a:t>
            </a:r>
            <a:r>
              <a:rPr lang="en-US" kern="1200" baseline="0" dirty="0" smtClean="0">
                <a:solidFill>
                  <a:schemeClr val="tx1"/>
                </a:solidFill>
                <a:effectLst/>
                <a:latin typeface="Verdana" pitchFamily="34" charset="0"/>
                <a:ea typeface="+mn-ea"/>
                <a:cs typeface="Arial" pitchFamily="34" charset="0"/>
              </a:rPr>
              <a:t>This allows you to have three drive types and </a:t>
            </a:r>
            <a:r>
              <a:rPr lang="en-US" dirty="0" smtClean="0"/>
              <a:t>Federated Tiered Storage </a:t>
            </a:r>
            <a:r>
              <a:rPr lang="en-US" kern="1200" baseline="0" dirty="0" smtClean="0">
                <a:solidFill>
                  <a:schemeClr val="tx1"/>
                </a:solidFill>
                <a:effectLst/>
                <a:latin typeface="Verdana" pitchFamily="34" charset="0"/>
                <a:ea typeface="+mn-ea"/>
                <a:cs typeface="Arial" pitchFamily="34" charset="0"/>
              </a:rPr>
              <a:t>in the same FAST VP group. Also you can compress inactive data and receive an average of 50 percent compression rate</a:t>
            </a:r>
            <a:r>
              <a:rPr lang="en-US" kern="1200" dirty="0" smtClean="0">
                <a:solidFill>
                  <a:schemeClr val="tx1"/>
                </a:solidFill>
                <a:effectLst/>
                <a:latin typeface="Verdana" pitchFamily="34" charset="0"/>
                <a:ea typeface="+mn-ea"/>
                <a:cs typeface="Arial" pitchFamily="34" charset="0"/>
              </a:rPr>
              <a:t> (capacity savings) for that inactive date. </a:t>
            </a:r>
            <a:r>
              <a:rPr lang="en-US" kern="1200" baseline="0" dirty="0" smtClean="0">
                <a:solidFill>
                  <a:schemeClr val="tx1"/>
                </a:solidFill>
                <a:effectLst/>
                <a:latin typeface="Verdana" pitchFamily="34" charset="0"/>
                <a:ea typeface="+mn-ea"/>
                <a:cs typeface="Arial" pitchFamily="34" charset="0"/>
              </a:rPr>
              <a:t>These compression rates and the age of the data can be set through Unisphere for VMAX.</a:t>
            </a:r>
            <a:endParaRPr lang="en-US" kern="1200" dirty="0" smtClean="0">
              <a:solidFill>
                <a:schemeClr val="tx1"/>
              </a:solidFill>
              <a:effectLst/>
              <a:latin typeface="Verdana" pitchFamily="34" charset="0"/>
              <a:ea typeface="+mn-ea"/>
              <a:cs typeface="Arial" pitchFamily="34" charset="0"/>
            </a:endParaRPr>
          </a:p>
          <a:p>
            <a:pPr defTabSz="914296">
              <a:spcBef>
                <a:spcPts val="1199"/>
              </a:spcBef>
              <a:defRPr/>
            </a:pPr>
            <a:r>
              <a:rPr lang="en-US" dirty="0" smtClean="0"/>
              <a:t>Concurrent SRDF/A, which allows a single source to be simultaneously replicated to two separate target volumes asynchronously over any distance,</a:t>
            </a:r>
            <a:r>
              <a:rPr lang="en-US" baseline="0" dirty="0" smtClean="0"/>
              <a:t> can be combined with the ability to support a TimeFinder/VP </a:t>
            </a:r>
            <a:r>
              <a:rPr lang="en-US" dirty="0" smtClean="0"/>
              <a:t>off an SRDF/A target device.</a:t>
            </a:r>
            <a:r>
              <a:rPr lang="en-US" kern="1200" dirty="0" smtClean="0">
                <a:solidFill>
                  <a:schemeClr val="tx1"/>
                </a:solidFill>
                <a:effectLst/>
                <a:latin typeface="Verdana" pitchFamily="34" charset="0"/>
                <a:ea typeface="+mn-ea"/>
                <a:cs typeface="Arial" pitchFamily="34" charset="0"/>
              </a:rPr>
              <a:t> Also</a:t>
            </a:r>
            <a:r>
              <a:rPr lang="en-US" kern="1200" baseline="0" dirty="0" smtClean="0">
                <a:solidFill>
                  <a:schemeClr val="tx1"/>
                </a:solidFill>
                <a:effectLst/>
                <a:latin typeface="Verdana" pitchFamily="34" charset="0"/>
                <a:ea typeface="+mn-ea"/>
                <a:cs typeface="Arial" pitchFamily="34" charset="0"/>
              </a:rPr>
              <a:t> new is s</a:t>
            </a:r>
            <a:r>
              <a:rPr lang="en-US" kern="1200" dirty="0" smtClean="0">
                <a:solidFill>
                  <a:schemeClr val="tx1"/>
                </a:solidFill>
                <a:effectLst/>
                <a:latin typeface="Verdana" pitchFamily="34" charset="0"/>
                <a:ea typeface="+mn-ea"/>
                <a:cs typeface="Arial" pitchFamily="34" charset="0"/>
              </a:rPr>
              <a:t>upport for TimeFinder/VP Snap off SRDF/A R2 in SRDF multi-site topologies, including SRDF/Star that lets the user create local copies of the SRDF devices on the primary system and local copies of their SRDF partner devices on the secondary system. Having the capability of doing virtually provisioned snapshots gives customers better storage and cache efficiency on their R2 devices.</a:t>
            </a:r>
          </a:p>
          <a:p>
            <a:pPr defTabSz="914296">
              <a:spcBef>
                <a:spcPts val="1199"/>
              </a:spcBef>
              <a:defRPr/>
            </a:pPr>
            <a:endParaRPr lang="en-US" sz="1000" dirty="0"/>
          </a:p>
          <a:p>
            <a:endParaRPr lang="en-US" dirty="0" smtClean="0"/>
          </a:p>
          <a:p>
            <a:endParaRPr lang="en-US" dirty="0" smtClean="0"/>
          </a:p>
        </p:txBody>
      </p:sp>
      <p:sp>
        <p:nvSpPr>
          <p:cNvPr id="6" name="Slide Image Placeholder 5"/>
          <p:cNvSpPr>
            <a:spLocks noGrp="1" noRot="1" noChangeAspect="1"/>
          </p:cNvSpPr>
          <p:nvPr>
            <p:ph type="sldImg"/>
          </p:nvPr>
        </p:nvSpPr>
        <p:spPr>
          <a:xfrm>
            <a:off x="2094707" y="729933"/>
            <a:ext cx="2744788" cy="2053736"/>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8D529B53-8E18-42E9-8EFD-D8971BB08F6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charset="0"/>
              </a:rPr>
              <a:t>Symmetrix</a:t>
            </a:r>
            <a:r>
              <a:rPr lang="en-US" baseline="0" dirty="0" smtClean="0">
                <a:cs typeface="Arial" charset="0"/>
              </a:rPr>
              <a:t> </a:t>
            </a:r>
            <a:r>
              <a:rPr lang="en-US" dirty="0" smtClean="0">
                <a:cs typeface="Arial" charset="0"/>
              </a:rPr>
              <a:t>VMAX 10K is designed to address a very wide segment of companies with specific pain points. If you are looking to achieve enterprise-class reliability, availability, and serviceability; want the ability to scale out performance as you scale up your storage; require a storage solution that is simpler to operate, manage, and provision; and want a multi-controller solution that delivers failure-mode performance at a reduced price point, </a:t>
            </a:r>
            <a:r>
              <a:rPr lang="en-US" dirty="0" smtClean="0"/>
              <a:t>Symmetrix </a:t>
            </a:r>
            <a:r>
              <a:rPr lang="en-US" dirty="0" smtClean="0">
                <a:cs typeface="Arial" charset="0"/>
              </a:rPr>
              <a:t>VMAX 10K is an ideal fit for you.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companies new to Symmetrix or VMAX technology, EMC provides an extensive list of technical resource documents to help you get started. Besides the traditional user and technical guides, EMC’s Proven Solutions and technical writers provide you with real-world deployment and implementation white papers. Many of these can be found on EMC.COM or EMC’s Powerlink, which is EMC’s global interface of knowledge sharing among EMC, its partners, and its customers. </a:t>
            </a:r>
            <a:endParaRPr lang="en-US" dirty="0"/>
          </a:p>
          <a:p>
            <a:r>
              <a:rPr lang="en-US" dirty="0" smtClean="0"/>
              <a:t> </a:t>
            </a:r>
          </a:p>
          <a:p>
            <a:r>
              <a:rPr lang="en-US" dirty="0" smtClean="0"/>
              <a:t>Additional</a:t>
            </a:r>
            <a:r>
              <a:rPr lang="en-US" baseline="0" dirty="0" smtClean="0"/>
              <a:t> slides will be made available in the deck that is posted.</a:t>
            </a:r>
            <a:endParaRPr lang="en-US" dirty="0"/>
          </a:p>
        </p:txBody>
      </p:sp>
    </p:spTree>
    <p:extLst>
      <p:ext uri="{BB962C8B-B14F-4D97-AF65-F5344CB8AC3E}">
        <p14:creationId xmlns:p14="http://schemas.microsoft.com/office/powerpoint/2010/main" val="263289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Global Partner Summit,</a:t>
            </a:r>
            <a:r>
              <a:rPr lang="en-US" baseline="0" dirty="0" smtClean="0"/>
              <a:t> we told you we were looking to make it easier to sell, understand, compete and win with VMAX 10K. Let’s take a few minutes to look at some of the ways we are making things easier for you.</a:t>
            </a:r>
            <a:endParaRPr lang="en-US" dirty="0"/>
          </a:p>
        </p:txBody>
      </p:sp>
    </p:spTree>
    <p:extLst>
      <p:ext uri="{BB962C8B-B14F-4D97-AF65-F5344CB8AC3E}">
        <p14:creationId xmlns:p14="http://schemas.microsoft.com/office/powerpoint/2010/main" val="356317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EMC ha</a:t>
            </a:r>
            <a:r>
              <a:rPr lang="en-US" baseline="0" dirty="0" smtClean="0"/>
              <a:t>s many video demonstrations, whiteboards, etc on a wide variety of topics and solutions to help you prepare for conversations with your customers. These demo are meant to enhance your training in specific topic areas and assist in sales cycles, increasing the likelihood of successful customer interactions.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Arial" charset="0"/>
              </a:rPr>
              <a:t>Opened to partners in February.. Usage continues to grow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EMC Unisphere for the Symmetrix VMAX family fully replaces Symmetrix</a:t>
            </a:r>
            <a:r>
              <a:rPr lang="en-US" baseline="0" dirty="0" smtClean="0"/>
              <a:t> Management Console and Symmetrix Performance Analyzer. Unisphere for VMAX 1.5 supports all the new Enginuity 5876 functionality. The legacy Symmetrix functionality is supported with Symmetrix Management Console 7.3.3 and Symmetrix</a:t>
            </a:r>
            <a:r>
              <a:rPr lang="en-US" dirty="0" smtClean="0"/>
              <a:t> Performance Analyzer</a:t>
            </a:r>
            <a:r>
              <a:rPr lang="en-US" baseline="0" dirty="0" smtClean="0"/>
              <a:t> 2.2.3 which are included. Unisphere and SPA recognize and honor the SMC eLicense.</a:t>
            </a:r>
          </a:p>
          <a:p>
            <a:pPr defTabSz="914286">
              <a:defRPr/>
            </a:pPr>
            <a:r>
              <a:rPr lang="en-US" b="1" i="1" u="sng" dirty="0" smtClean="0">
                <a:solidFill>
                  <a:srgbClr val="0000FF"/>
                </a:solidFill>
              </a:rPr>
              <a:t>Note to Presenter:</a:t>
            </a:r>
            <a:r>
              <a:rPr lang="en-US" i="1" dirty="0" smtClean="0">
                <a:solidFill>
                  <a:srgbClr val="0000FF"/>
                </a:solidFill>
              </a:rPr>
              <a:t> Click now</a:t>
            </a:r>
            <a:r>
              <a:rPr lang="en-US" i="1" baseline="0" dirty="0" smtClean="0">
                <a:solidFill>
                  <a:srgbClr val="0000FF"/>
                </a:solidFill>
              </a:rPr>
              <a:t> </a:t>
            </a:r>
            <a:r>
              <a:rPr lang="en-US" i="1" dirty="0" smtClean="0">
                <a:solidFill>
                  <a:srgbClr val="0000FF"/>
                </a:solidFill>
              </a:rPr>
              <a:t>in Slide Show mode for animation.</a:t>
            </a:r>
          </a:p>
          <a:p>
            <a:r>
              <a:rPr lang="en-US" baseline="0" dirty="0" smtClean="0"/>
              <a:t>Unisphere for VMAX uses the same framework as the VNX family, and it provides users with the same EMC-standard look and feel. </a:t>
            </a:r>
          </a:p>
          <a:p>
            <a:pPr defTabSz="914286">
              <a:defRPr/>
            </a:pPr>
            <a:r>
              <a:rPr lang="en-US" b="1" i="1" u="sng" dirty="0" smtClean="0">
                <a:solidFill>
                  <a:srgbClr val="0000FF"/>
                </a:solidFill>
              </a:rPr>
              <a:t>Note to Presenter:</a:t>
            </a:r>
            <a:r>
              <a:rPr lang="en-US" i="1" dirty="0" smtClean="0">
                <a:solidFill>
                  <a:srgbClr val="0000FF"/>
                </a:solidFill>
              </a:rPr>
              <a:t> Click now in Slide Show mode for animation.</a:t>
            </a:r>
          </a:p>
          <a:p>
            <a:r>
              <a:rPr lang="en-US" baseline="0" dirty="0" smtClean="0"/>
              <a:t>Unisphere for VMAX is contextual and simple to navigate when compared to Symmetrix Management Console and Symmetrix Performance</a:t>
            </a:r>
            <a:r>
              <a:rPr lang="en-US" dirty="0" smtClean="0"/>
              <a:t> Analyzer</a:t>
            </a:r>
            <a:r>
              <a:rPr lang="en-US" baseline="0" dirty="0" smtClean="0"/>
              <a:t>. </a:t>
            </a:r>
          </a:p>
          <a:p>
            <a:pPr defTabSz="914286">
              <a:defRPr/>
            </a:pPr>
            <a:r>
              <a:rPr lang="en-US" b="1" i="1" u="sng" dirty="0" smtClean="0">
                <a:solidFill>
                  <a:srgbClr val="0000FF"/>
                </a:solidFill>
              </a:rPr>
              <a:t>Note to Presenter:</a:t>
            </a:r>
            <a:r>
              <a:rPr lang="en-US" i="1" dirty="0" smtClean="0">
                <a:solidFill>
                  <a:srgbClr val="0000FF"/>
                </a:solidFill>
              </a:rPr>
              <a:t> Click now in Slide Show mode for animation.</a:t>
            </a:r>
          </a:p>
          <a:p>
            <a:r>
              <a:rPr lang="en-US" baseline="0" dirty="0" smtClean="0"/>
              <a:t>With Unisphere, users can easily and rapidly provision, manage, and monitor Symmetrix</a:t>
            </a:r>
            <a:r>
              <a:rPr lang="en-US" dirty="0" smtClean="0"/>
              <a:t> </a:t>
            </a:r>
            <a:r>
              <a:rPr lang="en-US" baseline="0" dirty="0" smtClean="0"/>
              <a:t>VMAX arrays.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also made it easier for you to sell VMAX 10K. We have reduced the time requirements significantly for sales and SE level accreditation for the VMAX 10K. Now, in about 3 hours you can take the course and start selling into higher end mid-tier deals.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how you can compete and win vs.. HP 3PAR. </a:t>
            </a:r>
            <a:endParaRPr lang="en-US" dirty="0"/>
          </a:p>
        </p:txBody>
      </p:sp>
    </p:spTree>
    <p:extLst>
      <p:ext uri="{BB962C8B-B14F-4D97-AF65-F5344CB8AC3E}">
        <p14:creationId xmlns:p14="http://schemas.microsoft.com/office/powerpoint/2010/main" val="356317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692150"/>
            <a:ext cx="2800350" cy="2100263"/>
          </a:xfrm>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HP Storage array products line up with EMC products?</a:t>
            </a:r>
          </a:p>
          <a:p>
            <a:endParaRPr lang="en-US" baseline="0" dirty="0" smtClean="0"/>
          </a:p>
          <a:p>
            <a:r>
              <a:rPr lang="en-US" baseline="0" dirty="0" smtClean="0"/>
              <a:t>In the high end enterprise market HP offers both 3PAR and OEM’d P9500 from Hitachi. Note: P9500 is positioned when mainframe connectivity and complex remote replication is required. </a:t>
            </a:r>
          </a:p>
          <a:p>
            <a:endParaRPr lang="en-US" baseline="0" dirty="0" smtClean="0"/>
          </a:p>
          <a:p>
            <a:r>
              <a:rPr lang="en-US" baseline="0" dirty="0" smtClean="0"/>
              <a:t>3PAR’s new V Class is called the P10000. It competes with VMAX 10K or VNX depending on the requirements of the customer. Most 3PAR installations are sold as 2 node systems and it is recommended that Sales position a VNX initially. Unless the requirements clearly warrant a VMAX 10K position VNX by default.</a:t>
            </a:r>
          </a:p>
          <a:p>
            <a:endParaRPr lang="en-US" baseline="0" dirty="0" smtClean="0"/>
          </a:p>
          <a:p>
            <a:r>
              <a:rPr lang="en-US" baseline="0" dirty="0" smtClean="0"/>
              <a:t>In the mid-range HP offers the F-200/400 3PAR and the EVA P6000. The P6000 (EVA) was announced in July of 2011 with features falling far behind the VNX. HP is currently offers F Class arrays at substantial discounts eluding to an eventual EOL for EVA.</a:t>
            </a:r>
          </a:p>
          <a:p>
            <a:endParaRPr lang="en-US" baseline="0" dirty="0" smtClean="0"/>
          </a:p>
          <a:p>
            <a:r>
              <a:rPr lang="en-US" baseline="0" dirty="0" smtClean="0"/>
              <a:t>HP also offers the P4000 (LeftHand Networks) for the low-end of the mid-range competing with VNXe. The P4000 is a single controller that overcomes the problem of a single point of failure by doing RAID over a LAN to a second P4000.  This makes its raw capacity very inefficient.</a:t>
            </a:r>
          </a:p>
          <a:p>
            <a:endParaRPr lang="en-US" baseline="0" dirty="0" smtClean="0"/>
          </a:p>
          <a:p>
            <a:r>
              <a:rPr lang="en-US" baseline="0" dirty="0" smtClean="0"/>
              <a:t>Lastly, for small and remote offices, HP offers the P2000 (MSA). This low-end product is positioned against IOmega products.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have an uphill battle with c</a:t>
            </a:r>
            <a:r>
              <a:rPr lang="en-US" dirty="0" smtClean="0"/>
              <a:t>ustomers who currently use HP servers and HP is their trusted advisor.  Also, HP has an enormous installed base of EVAs.  And these EVAs are vulnerable because the EVA has lagged behind the midrange</a:t>
            </a:r>
            <a:r>
              <a:rPr lang="en-US" baseline="0" dirty="0" smtClean="0"/>
              <a:t> storage industry, especially behind CX4 and now VNX.  HP released in July, 2012, perhaps the last EVA called the P6000.  HP would love to migrate these customers to 3PAR but they don’t want to open these gates too far for fear of losing them to EMC or others.  Now is the time to show EVA customers just how far behind the industry they are – show them auto-tiering with flash for example.  Be aware that if you do defeat HP’s EVA P6000, at that point HP will switch the fight to their 3PAR.  Preempt this tactic; reveal ahead of time that this is what HP will attempt to do. </a:t>
            </a:r>
          </a:p>
          <a:p>
            <a:r>
              <a:rPr lang="en-US" baseline="0" dirty="0" smtClean="0"/>
              <a:t/>
            </a:r>
            <a:br>
              <a:rPr lang="en-US" baseline="0" dirty="0" smtClean="0"/>
            </a:br>
            <a:r>
              <a:rPr lang="en-US" baseline="0" dirty="0" smtClean="0"/>
              <a:t>(Note on install base- There are roughly 11,000 EVA 6000/8000 series boxes that HP is trying to convert to 3PAR. This is prime target opportunity to covert to EMC. HP will require forktruck replacement to 3PAR.)</a:t>
            </a:r>
          </a:p>
          <a:p>
            <a:endParaRPr lang="en-US" baseline="0" dirty="0" smtClean="0"/>
          </a:p>
          <a:p>
            <a:r>
              <a:rPr lang="en-US" baseline="0" dirty="0" smtClean="0"/>
              <a:t>HP is moving XP customers who do not need to support mainframes to 3PAR as fast as they can.  These customers will be very interested in VMAX 10K or VNX with unified storage.  Emphasize RecoverPoint with continuous data protection to help you win.</a:t>
            </a:r>
          </a:p>
          <a:p>
            <a:endParaRPr lang="en-US" baseline="0" dirty="0" smtClean="0"/>
          </a:p>
          <a:p>
            <a:r>
              <a:rPr lang="en-US" baseline="0" dirty="0" smtClean="0"/>
              <a:t>And remember that typically HP will be proposing a dual-node 3PAR system.  Take advantage of its weaknesses.</a:t>
            </a:r>
            <a:endParaRPr lang="en-US" dirty="0"/>
          </a:p>
        </p:txBody>
      </p:sp>
    </p:spTree>
    <p:extLst>
      <p:ext uri="{BB962C8B-B14F-4D97-AF65-F5344CB8AC3E}">
        <p14:creationId xmlns:p14="http://schemas.microsoft.com/office/powerpoint/2010/main" val="382286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2095500" y="692150"/>
            <a:ext cx="2800350" cy="2100263"/>
          </a:xfrm>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cs typeface="Arial" charset="0"/>
              </a:rPr>
              <a:t>We have listed 3 Key Takeaways that you need to leave this session with. </a:t>
            </a:r>
          </a:p>
          <a:p>
            <a:pPr eaLnBrk="1" hangingPunct="1"/>
            <a:r>
              <a:rPr lang="en-US" dirty="0" smtClean="0">
                <a:cs typeface="Arial" charset="0"/>
              </a:rPr>
              <a:t>Always lead with VNX, If you need to you can up sell from  VNX to VMAX 10K but if you start with VMAX 10K, it is virtually impossible to down sell to VNX. </a:t>
            </a:r>
          </a:p>
          <a:p>
            <a:pPr eaLnBrk="1" hangingPunct="1"/>
            <a:endParaRPr lang="en-US" dirty="0" smtClean="0">
              <a:cs typeface="Arial" charset="0"/>
            </a:endParaRPr>
          </a:p>
          <a:p>
            <a:pPr eaLnBrk="1" hangingPunct="1"/>
            <a:r>
              <a:rPr lang="en-US" dirty="0" smtClean="0">
                <a:cs typeface="Arial" charset="0"/>
              </a:rPr>
              <a:t>Next, is demo, demo, demo Unisphere or if you are selling VMAX 10K; SMC. Always demo Tier Advisor, no other vendor has a tool for auto tiering – it will blow your customers away. In many cases,</a:t>
            </a:r>
            <a:r>
              <a:rPr lang="en-US" baseline="0" dirty="0" smtClean="0">
                <a:cs typeface="Arial" charset="0"/>
              </a:rPr>
              <a:t> show the customer who has EVA the analysis from Mitrend.</a:t>
            </a:r>
          </a:p>
          <a:p>
            <a:pPr eaLnBrk="1" hangingPunct="1"/>
            <a:endParaRPr lang="en-US" baseline="0" dirty="0" smtClean="0">
              <a:cs typeface="Arial" charset="0"/>
            </a:endParaRPr>
          </a:p>
          <a:p>
            <a:pPr eaLnBrk="1" hangingPunct="1"/>
            <a:r>
              <a:rPr lang="en-US" dirty="0" smtClean="0">
                <a:cs typeface="Arial" charset="0"/>
              </a:rPr>
              <a:t>3PAR pushes the fact that they are easy to use and they are easy. But EMC does not lag behind.</a:t>
            </a:r>
            <a:r>
              <a:rPr lang="en-US" baseline="0" dirty="0" smtClean="0">
                <a:cs typeface="Arial" charset="0"/>
              </a:rPr>
              <a:t>  Show how </a:t>
            </a:r>
            <a:r>
              <a:rPr lang="en-US" dirty="0" smtClean="0">
                <a:cs typeface="Arial" charset="0"/>
              </a:rPr>
              <a:t>Unisphere makes our products as easy as 3PAR. Be</a:t>
            </a:r>
            <a:r>
              <a:rPr lang="en-US" baseline="0" dirty="0" smtClean="0">
                <a:cs typeface="Arial" charset="0"/>
              </a:rPr>
              <a:t> first to s</a:t>
            </a:r>
            <a:r>
              <a:rPr lang="en-US" dirty="0" smtClean="0">
                <a:cs typeface="Arial" charset="0"/>
              </a:rPr>
              <a:t>how the customer a demo, establish EMC as the ease-of-use standard,</a:t>
            </a:r>
            <a:r>
              <a:rPr lang="en-US" baseline="0" dirty="0" smtClean="0">
                <a:cs typeface="Arial" charset="0"/>
              </a:rPr>
              <a:t> </a:t>
            </a:r>
            <a:r>
              <a:rPr lang="en-US" dirty="0" smtClean="0">
                <a:cs typeface="Arial" charset="0"/>
              </a:rPr>
              <a:t>then they will listen to you with</a:t>
            </a:r>
            <a:r>
              <a:rPr lang="en-US" baseline="0" dirty="0" smtClean="0">
                <a:cs typeface="Arial" charset="0"/>
              </a:rPr>
              <a:t> interest</a:t>
            </a:r>
            <a:r>
              <a:rPr lang="en-US" dirty="0" smtClean="0">
                <a:cs typeface="Arial" charset="0"/>
              </a:rPr>
              <a:t>. </a:t>
            </a:r>
          </a:p>
          <a:p>
            <a:pPr eaLnBrk="1" hangingPunct="1"/>
            <a:endParaRPr lang="en-US" dirty="0" smtClean="0">
              <a:cs typeface="Arial" charset="0"/>
            </a:endParaRPr>
          </a:p>
          <a:p>
            <a:pPr eaLnBrk="1" hangingPunct="1"/>
            <a:r>
              <a:rPr lang="en-US" dirty="0" smtClean="0">
                <a:cs typeface="Arial" charset="0"/>
              </a:rPr>
              <a:t>Third, you need to attack EVA and XP accounts now. HP intends to migrate eventually all the EVA and XP accounts to 3PAR. These</a:t>
            </a:r>
            <a:r>
              <a:rPr lang="en-US" baseline="0" dirty="0" smtClean="0">
                <a:cs typeface="Arial" charset="0"/>
              </a:rPr>
              <a:t> c</a:t>
            </a:r>
            <a:r>
              <a:rPr lang="en-US" dirty="0" smtClean="0">
                <a:cs typeface="Arial" charset="0"/>
              </a:rPr>
              <a:t>ustomers have to suffer the pain of a migration to a different platform and architecture, so they might as well migrate to the industry’s best, that is to EMC products.</a:t>
            </a:r>
          </a:p>
          <a:p>
            <a:pPr eaLnBrk="1" hangingPunct="1"/>
            <a:endParaRPr lang="en-US" dirty="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6899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eaLnBrk="1" hangingPunct="1">
              <a:spcBef>
                <a:spcPts val="1200"/>
              </a:spcBef>
              <a:buFont typeface="Arial" charset="0"/>
              <a:buNone/>
            </a:pPr>
            <a:endParaRPr lang="en-US" dirty="0" smtClean="0">
              <a:latin typeface="MetaNormalLF-Roman"/>
              <a:cs typeface="Arial" charset="0"/>
            </a:endParaRPr>
          </a:p>
          <a:p>
            <a:pPr eaLnBrk="1" hangingPunct="1"/>
            <a:endParaRPr lang="en-US" dirty="0" smtClean="0">
              <a:latin typeface="MetaNormalLF-Roman"/>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7088" y="692150"/>
            <a:ext cx="2795587" cy="2098675"/>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692150"/>
            <a:ext cx="2800350" cy="2100263"/>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Arial" charset="0"/>
              </a:rPr>
              <a:t>EMC has a very complete storage portfolio, and it’s grown even stronger now with the</a:t>
            </a:r>
            <a:r>
              <a:rPr lang="en-US" baseline="0" dirty="0" smtClean="0">
                <a:cs typeface="Arial" charset="0"/>
              </a:rPr>
              <a:t> new VMAX 10, 20 and 40K series. </a:t>
            </a:r>
            <a:r>
              <a:rPr lang="en-US" dirty="0" smtClean="0">
                <a:cs typeface="Arial" charset="0"/>
              </a:rPr>
              <a:t>The VNX and VNXe family of products provide customers with a solution for Unified file and block, with a scale-up architecture that is flexible and optimized for price and performance.  VMAX</a:t>
            </a:r>
            <a:r>
              <a:rPr lang="en-US" baseline="0" dirty="0" smtClean="0">
                <a:cs typeface="Arial" charset="0"/>
              </a:rPr>
              <a:t> 10K</a:t>
            </a:r>
            <a:r>
              <a:rPr lang="en-US" dirty="0" smtClean="0">
                <a:cs typeface="Arial" charset="0"/>
              </a:rPr>
              <a:t> provides an entry point into the high end Symmetrix family, delivering a highly available, scale-out architecture for consolidation and simplified management of a storage environment. VMAX still sits at the top for advanced, large-scale consolidation, and to serve the maximum performance requirements, in both open systems and IBM System z mainframe and IBM i environments.</a:t>
            </a:r>
          </a:p>
          <a:p>
            <a:pPr defTabSz="873161">
              <a:spcBef>
                <a:spcPts val="1146"/>
              </a:spcBef>
              <a:defRPr/>
            </a:pPr>
            <a:endParaRPr lang="en-US" sz="1100" dirty="0" smtClean="0"/>
          </a:p>
          <a:p>
            <a:pPr defTabSz="873161">
              <a:spcBef>
                <a:spcPts val="1146"/>
              </a:spcBef>
              <a:defRPr/>
            </a:pPr>
            <a:r>
              <a:rPr lang="en-US" sz="1100" dirty="0" smtClean="0"/>
              <a:t>The Symmetrix VMAX 10K is the ideal entry-point into the VMAX family delivering multi-controller performance, scale, and efficiency for cost-effective application consolidation in virtual environments.</a:t>
            </a:r>
          </a:p>
          <a:p>
            <a:pPr defTabSz="873161">
              <a:spcBef>
                <a:spcPts val="1146"/>
              </a:spcBef>
              <a:defRPr/>
            </a:pPr>
            <a:endParaRPr lang="en-US" sz="1100" dirty="0" smtClean="0"/>
          </a:p>
          <a:p>
            <a:pPr defTabSz="873161">
              <a:spcBef>
                <a:spcPts val="1146"/>
              </a:spcBef>
              <a:defRPr/>
            </a:pPr>
            <a:r>
              <a:rPr lang="en-US" sz="1100" dirty="0" smtClean="0"/>
              <a:t>Brings</a:t>
            </a:r>
            <a:r>
              <a:rPr lang="en-US" sz="1100" baseline="0" dirty="0" smtClean="0"/>
              <a:t> enterprise to the mid-market. Reliability, performance, scale-out for the mid-market enterprise.</a:t>
            </a:r>
          </a:p>
          <a:p>
            <a:pPr defTabSz="873161">
              <a:spcBef>
                <a:spcPts val="1146"/>
              </a:spcBef>
              <a:defRPr/>
            </a:pPr>
            <a:endParaRPr lang="en-US" sz="1100" baseline="0" dirty="0" smtClean="0"/>
          </a:p>
          <a:p>
            <a:pPr defTabSz="873161">
              <a:spcBef>
                <a:spcPts val="1146"/>
              </a:spcBef>
              <a:defRPr/>
            </a:pPr>
            <a:endParaRPr lang="en-US" sz="1100" baseline="0" dirty="0" smtClean="0"/>
          </a:p>
          <a:p>
            <a:pPr defTabSz="873161">
              <a:spcBef>
                <a:spcPts val="1146"/>
              </a:spcBef>
              <a:defRPr/>
            </a:pPr>
            <a:r>
              <a:rPr lang="en-US" sz="1100" b="1" baseline="0" dirty="0" smtClean="0"/>
              <a:t>VMAX 10K Market Size ~$8B growing almost 10% CAGR.</a:t>
            </a:r>
            <a:endParaRPr lang="en-US" sz="1100" b="1" dirty="0" smtClean="0"/>
          </a:p>
          <a:p>
            <a:endParaRPr lang="en-US"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some real world use cases for VMAX 10K and how your business can benefit from the solution.</a:t>
            </a:r>
            <a:endParaRPr lang="en-US" dirty="0"/>
          </a:p>
        </p:txBody>
      </p:sp>
    </p:spTree>
    <p:extLst>
      <p:ext uri="{BB962C8B-B14F-4D97-AF65-F5344CB8AC3E}">
        <p14:creationId xmlns:p14="http://schemas.microsoft.com/office/powerpoint/2010/main" val="356317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Symmetrix </a:t>
            </a:r>
            <a:r>
              <a:rPr lang="en-US" dirty="0" smtClean="0"/>
              <a:t>VMAX</a:t>
            </a:r>
            <a:r>
              <a:rPr lang="en-US" baseline="0" dirty="0" smtClean="0"/>
              <a:t> 40K, </a:t>
            </a:r>
            <a:r>
              <a:rPr lang="en-US" dirty="0" smtClean="0"/>
              <a:t>20K, </a:t>
            </a:r>
            <a:r>
              <a:rPr lang="en-US" dirty="0"/>
              <a:t>and </a:t>
            </a:r>
            <a:r>
              <a:rPr lang="en-US" baseline="0" dirty="0" smtClean="0"/>
              <a:t>10K</a:t>
            </a:r>
            <a:r>
              <a:rPr lang="en-US" dirty="0" smtClean="0"/>
              <a:t> </a:t>
            </a:r>
            <a:r>
              <a:rPr lang="en-US" dirty="0"/>
              <a:t>are the best storage arrays for virtual server environments, either VMware and Microsoft Hyper-V, bringing both smart and powerful functionality to these environments</a:t>
            </a:r>
            <a:r>
              <a:rPr lang="en-US" dirty="0" smtClean="0"/>
              <a:t>. This</a:t>
            </a:r>
            <a:r>
              <a:rPr lang="en-US" baseline="0" dirty="0" smtClean="0"/>
              <a:t> graphic outlines the VMWare integration and the next slide will go into detail on integration with Microsoft’s Hyper-V.</a:t>
            </a:r>
            <a:endParaRPr lang="en-US" dirty="0"/>
          </a:p>
          <a:p>
            <a:r>
              <a:rPr lang="en-US" dirty="0" smtClean="0"/>
              <a:t>EMC’s </a:t>
            </a:r>
            <a:r>
              <a:rPr lang="en-US" dirty="0"/>
              <a:t>Enginuity </a:t>
            </a:r>
            <a:r>
              <a:rPr lang="en-US" dirty="0" smtClean="0"/>
              <a:t>Operating Environment </a:t>
            </a:r>
            <a:r>
              <a:rPr lang="en-US" dirty="0"/>
              <a:t>delivers integration with VMware vSphere </a:t>
            </a:r>
            <a:r>
              <a:rPr lang="en-US" dirty="0" smtClean="0"/>
              <a:t>5.x </a:t>
            </a:r>
            <a:r>
              <a:rPr lang="en-US" dirty="0"/>
              <a:t>with support for vStorage APIs for Array Integration (VAAI</a:t>
            </a:r>
            <a:r>
              <a:rPr lang="en-US" dirty="0" smtClean="0"/>
              <a:t>). VAAI </a:t>
            </a:r>
            <a:r>
              <a:rPr lang="en-US" dirty="0"/>
              <a:t>includes a set of key APIs that intelligently </a:t>
            </a:r>
            <a:r>
              <a:rPr lang="en-US" dirty="0" smtClean="0"/>
              <a:t>offload </a:t>
            </a:r>
            <a:r>
              <a:rPr lang="en-US" dirty="0"/>
              <a:t>storage hardware acceleration functions to the storage </a:t>
            </a:r>
            <a:r>
              <a:rPr lang="en-US" dirty="0" smtClean="0"/>
              <a:t>array. This increases </a:t>
            </a:r>
            <a:r>
              <a:rPr lang="en-US" dirty="0"/>
              <a:t>scalability by enabling 10-times less I/O for formatting commands, with 10-times more virtual machines per data storage, and 10-times faster replication of virtual machines to create snapshots and clones that can be used to speed deployments.</a:t>
            </a:r>
          </a:p>
          <a:p>
            <a:r>
              <a:rPr lang="en-US" dirty="0" smtClean="0"/>
              <a:t>The Symmetrix VMAX family</a:t>
            </a:r>
            <a:r>
              <a:rPr lang="en-US" baseline="0" dirty="0" smtClean="0"/>
              <a:t> </a:t>
            </a:r>
            <a:r>
              <a:rPr lang="en-US" dirty="0" smtClean="0"/>
              <a:t>is </a:t>
            </a:r>
            <a:r>
              <a:rPr lang="en-US" dirty="0"/>
              <a:t>VMware Certified and supports VMware VASA (vSphere Storage APIs for Storage Awareness) and VMware </a:t>
            </a:r>
            <a:r>
              <a:rPr lang="en-US" dirty="0" smtClean="0"/>
              <a:t>vCenter Site Recovery Manager (SRM). VASA </a:t>
            </a:r>
            <a:r>
              <a:rPr lang="en-US" dirty="0"/>
              <a:t>can be used to implement QoS </a:t>
            </a:r>
            <a:r>
              <a:rPr lang="en-US" dirty="0" smtClean="0"/>
              <a:t>through compliance </a:t>
            </a:r>
            <a:r>
              <a:rPr lang="en-US" dirty="0"/>
              <a:t>with </a:t>
            </a:r>
            <a:r>
              <a:rPr lang="en-US" dirty="0" smtClean="0"/>
              <a:t>storage profile </a:t>
            </a:r>
            <a:r>
              <a:rPr lang="en-US" dirty="0"/>
              <a:t>assignments for VMs and their associated ESX datastores (LUNs</a:t>
            </a:r>
            <a:r>
              <a:rPr lang="en-US" dirty="0" smtClean="0"/>
              <a:t>). VMware </a:t>
            </a:r>
            <a:r>
              <a:rPr lang="en-US" dirty="0"/>
              <a:t>SRM is supported by </a:t>
            </a:r>
            <a:r>
              <a:rPr lang="en-US" dirty="0" smtClean="0"/>
              <a:t>Symmetrix VMAX family, SRDF</a:t>
            </a:r>
            <a:r>
              <a:rPr lang="en-US" baseline="0" dirty="0" smtClean="0"/>
              <a:t> for VMAX 10K</a:t>
            </a:r>
            <a:r>
              <a:rPr lang="en-US" dirty="0" smtClean="0"/>
              <a:t>, </a:t>
            </a:r>
            <a:r>
              <a:rPr lang="en-US" dirty="0"/>
              <a:t>and </a:t>
            </a:r>
            <a:r>
              <a:rPr lang="en-US" dirty="0" smtClean="0"/>
              <a:t>RecoverPoint, </a:t>
            </a:r>
            <a:r>
              <a:rPr lang="en-US" dirty="0"/>
              <a:t>and simplifies and automates disaster recovery workflows.</a:t>
            </a:r>
          </a:p>
          <a:p>
            <a:r>
              <a:rPr lang="en-US" dirty="0" smtClean="0"/>
              <a:t>Beyond </a:t>
            </a:r>
            <a:r>
              <a:rPr lang="en-US" dirty="0"/>
              <a:t>the standard VMware integration, EMC has delivered </a:t>
            </a:r>
            <a:r>
              <a:rPr lang="en-US" dirty="0" smtClean="0"/>
              <a:t>Virtual </a:t>
            </a:r>
            <a:r>
              <a:rPr lang="en-US" dirty="0"/>
              <a:t>Storage </a:t>
            </a:r>
            <a:r>
              <a:rPr lang="en-US" dirty="0" smtClean="0"/>
              <a:t>Integrator (VSI). </a:t>
            </a:r>
            <a:r>
              <a:rPr lang="en-US" dirty="0"/>
              <a:t>With VSI, storage administrators can allow virtual server administrators to have access to storage resources to provision capacity. </a:t>
            </a:r>
            <a:r>
              <a:rPr lang="en-US" dirty="0" smtClean="0"/>
              <a:t>This </a:t>
            </a:r>
            <a:r>
              <a:rPr lang="en-US" dirty="0"/>
              <a:t>allows storage administrators to easily leverage the advanced efficiency, scalability, and security capabilities of Symmetrix </a:t>
            </a:r>
            <a:r>
              <a:rPr lang="en-US" dirty="0" smtClean="0"/>
              <a:t>VMAX</a:t>
            </a:r>
            <a:r>
              <a:rPr lang="en-US" baseline="0" dirty="0" smtClean="0"/>
              <a:t> 10K</a:t>
            </a:r>
            <a:r>
              <a:rPr lang="en-US" dirty="0" smtClean="0"/>
              <a:t> </a:t>
            </a:r>
            <a:r>
              <a:rPr lang="en-US" dirty="0"/>
              <a:t>for virtual servers. The key to Virtual Storage Integrator is that the storage administrator continues to maintain control of the infrastructure, and can effectively manage virtual server storage in combination with other applications sharing the same storage array.</a:t>
            </a:r>
          </a:p>
          <a:p>
            <a:r>
              <a:rPr lang="en-US" dirty="0" smtClean="0"/>
              <a:t>EMC ProSphere</a:t>
            </a:r>
            <a:r>
              <a:rPr lang="en-US" b="1" dirty="0" smtClean="0"/>
              <a:t> </a:t>
            </a:r>
            <a:r>
              <a:rPr lang="en-US" dirty="0" smtClean="0"/>
              <a:t>also </a:t>
            </a:r>
            <a:r>
              <a:rPr lang="en-US" dirty="0"/>
              <a:t>provides end-to-end visibility of the virtual environment and automated management for mixed storage environments with the following functionality: </a:t>
            </a:r>
          </a:p>
          <a:p>
            <a:pPr lvl="1"/>
            <a:r>
              <a:rPr lang="en-US" dirty="0"/>
              <a:t>End-to-end visibility and control for a single management screen</a:t>
            </a:r>
          </a:p>
          <a:p>
            <a:pPr lvl="1"/>
            <a:r>
              <a:rPr lang="en-US" dirty="0"/>
              <a:t>Discover, visualize, and manage storage-to-virtual machine relationships </a:t>
            </a:r>
          </a:p>
          <a:p>
            <a:pPr lvl="1"/>
            <a:r>
              <a:rPr lang="en-US" dirty="0"/>
              <a:t>Simplify the ability to monitor, provision, and report on virtual servers</a:t>
            </a:r>
          </a:p>
          <a:p>
            <a:endParaRPr lang="en-US" dirty="0"/>
          </a:p>
          <a:p>
            <a:endParaRPr lang="en-US" dirty="0"/>
          </a:p>
        </p:txBody>
      </p:sp>
    </p:spTree>
    <p:extLst>
      <p:ext uri="{BB962C8B-B14F-4D97-AF65-F5344CB8AC3E}">
        <p14:creationId xmlns:p14="http://schemas.microsoft.com/office/powerpoint/2010/main" val="840080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EMC Storage Integrator for Windows simplifies the management and provisioning of EMC storage for Microsoft Windows Servers and Applications in a physical as well as virtual(Hyper-V) environments. It maps application resources to Windows and in turn provides mapping to underlying Storage resources.</a:t>
            </a:r>
          </a:p>
          <a:p>
            <a:r>
              <a:rPr lang="en-US" dirty="0" smtClean="0"/>
              <a:t>With Storage Integrator, administrators can provision block and file storage for Microsoft Windows and Microsoft SharePoint Farms. Storage Integrator supports the EMC CLARiiON CX4 series, EMC VNX series, EMC VNXe series, and the entire Symmetrix VMAX family. EMC’s latest version, 1.3, adds virtualization capability using Hyper-V and support for File Stream Remote Blob Store.</a:t>
            </a:r>
          </a:p>
          <a:p>
            <a:r>
              <a:rPr lang="en-US" dirty="0" smtClean="0"/>
              <a:t>EMC Storage Integrator for Windows allows:</a:t>
            </a:r>
          </a:p>
          <a:p>
            <a:pPr lvl="1"/>
            <a:r>
              <a:rPr lang="en-US" dirty="0" smtClean="0"/>
              <a:t>Application-aware Storage Provisioning for Windows and Hyper-V environments</a:t>
            </a:r>
          </a:p>
          <a:p>
            <a:pPr lvl="1"/>
            <a:r>
              <a:rPr lang="en-US" dirty="0" smtClean="0"/>
              <a:t>Modular approach for release and development flexibility</a:t>
            </a:r>
          </a:p>
          <a:p>
            <a:pPr lvl="1"/>
            <a:r>
              <a:rPr lang="en-US" dirty="0" smtClean="0"/>
              <a:t>Ease of provisioning in coordination with Element Manager directions for EMC platforms</a:t>
            </a:r>
          </a:p>
          <a:p>
            <a:endParaRPr lang="en-US" dirty="0"/>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90352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Notes Placeholder 2"/>
          <p:cNvSpPr>
            <a:spLocks noGrp="1"/>
          </p:cNvSpPr>
          <p:nvPr>
            <p:ph type="body" idx="1"/>
          </p:nvPr>
        </p:nvSpPr>
        <p:spPr/>
        <p:txBody>
          <a:bodyPr>
            <a:normAutofit/>
          </a:bodyPr>
          <a:lstStyle/>
          <a:p>
            <a:r>
              <a:rPr lang="en-US" dirty="0" smtClean="0"/>
              <a:t>In 2009, EMC announced its vision and strategy of Fully Automated Storage Tiering (FAST). FAST is automation software that puts the right data to the right place at the right time. When EMC delivered the first version of FAST, companies were able to realize significant cost, energy, and floor space benefits. Now, FAST VP is even more superior in delivering greater efficiency and performance. It uses simplified policies to manage virtual storage pools and does this with built-in automation and intelligence.</a:t>
            </a:r>
          </a:p>
          <a:p>
            <a:r>
              <a:rPr lang="en-US" dirty="0" smtClean="0"/>
              <a:t>With EMC automated management, Microsoft SQL workloads gain performance benefits of higher performing drive tiers when necessary; it can also relocate storage to more cost-effective storage tiers when application access is not required, or has been reduced due to dataset aging.</a:t>
            </a:r>
          </a:p>
          <a:p>
            <a:r>
              <a:rPr lang="en-US" dirty="0" smtClean="0"/>
              <a:t>For the past three years, EMC has made this FAST VP a priority in its advanced development labs. With more than 30 PhDs working with hundreds of customers, EMC analyzed over 4,000 of its customers’ applications’ access to information. EMC has further analyzed almost one million volumes of information in more than 2 PB of customer statistics and analyzed over 54 billion I/O transactions.</a:t>
            </a:r>
          </a:p>
          <a:p>
            <a:r>
              <a:rPr lang="en-US" dirty="0" smtClean="0"/>
              <a:t>With FAST VP, the Symmetrix VMAX 10K helps organizations save money and resources. </a:t>
            </a:r>
          </a:p>
          <a:p>
            <a:r>
              <a:rPr lang="en-US" dirty="0" smtClean="0"/>
              <a:t>In the past, 100 TB of storage would require over 1,000 high-speed Fibre Channel disk drives. Now with FAST VP running on Symmetrix VMAX 10K, that same 100 TB requires slightly over 110 disk drives—almost a 90 percent reduction. The FAST VP software intelligently places information based on the application’s usage of storage.</a:t>
            </a:r>
          </a:p>
          <a:p>
            <a:pPr lvl="1"/>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solution</a:t>
            </a:r>
            <a:r>
              <a:rPr lang="en-US" baseline="0" dirty="0" smtClean="0"/>
              <a:t> demonstrates</a:t>
            </a:r>
            <a:r>
              <a:rPr lang="en-US" dirty="0" smtClean="0"/>
              <a:t> an example of how a Symmetrix VMAX 10K combined</a:t>
            </a:r>
            <a:r>
              <a:rPr lang="en-US" baseline="0" dirty="0" smtClean="0"/>
              <a:t> </a:t>
            </a:r>
            <a:r>
              <a:rPr lang="en-US" dirty="0" smtClean="0"/>
              <a:t>with Microsoft</a:t>
            </a:r>
            <a:r>
              <a:rPr lang="en-US" baseline="0" dirty="0" smtClean="0"/>
              <a:t> SQL and </a:t>
            </a:r>
            <a:r>
              <a:rPr lang="en-US" dirty="0" smtClean="0"/>
              <a:t>an EMC Isilon in a Big Data mission-critical online auction application.</a:t>
            </a:r>
          </a:p>
          <a:p>
            <a:pPr defTabSz="873161">
              <a:spcBef>
                <a:spcPts val="1146"/>
              </a:spcBef>
              <a:defRPr/>
            </a:pPr>
            <a:r>
              <a:rPr lang="en-US" b="1" i="1" u="sng" dirty="0" smtClean="0">
                <a:solidFill>
                  <a:srgbClr val="0000FF"/>
                </a:solidFill>
              </a:rPr>
              <a:t>Note to Presenter</a:t>
            </a:r>
            <a:r>
              <a:rPr lang="en-US" b="1" i="1" dirty="0" smtClean="0">
                <a:solidFill>
                  <a:srgbClr val="0000FF"/>
                </a:solidFill>
              </a:rPr>
              <a:t>: </a:t>
            </a:r>
            <a:r>
              <a:rPr lang="en-US" i="1" dirty="0" smtClean="0">
                <a:solidFill>
                  <a:srgbClr val="0000FF"/>
                </a:solidFill>
              </a:rPr>
              <a:t>Clic</a:t>
            </a:r>
            <a:r>
              <a:rPr lang="en-US" i="1" baseline="0" dirty="0" smtClean="0">
                <a:solidFill>
                  <a:srgbClr val="0000FF"/>
                </a:solidFill>
              </a:rPr>
              <a:t>k now </a:t>
            </a:r>
            <a:r>
              <a:rPr lang="en-US" i="1" dirty="0" smtClean="0">
                <a:solidFill>
                  <a:srgbClr val="0000FF"/>
                </a:solidFill>
              </a:rPr>
              <a:t>in Slide Show Mode for animation.</a:t>
            </a:r>
          </a:p>
          <a:p>
            <a:r>
              <a:rPr lang="en-US" dirty="0" smtClean="0"/>
              <a:t>The application is a real-time online auction. The</a:t>
            </a:r>
            <a:r>
              <a:rPr lang="en-US" baseline="0" dirty="0" smtClean="0"/>
              <a:t> Symmetrix VMAX 10K manages all the structured data (item metadata) as well as responsible for processes all the indexing and data analytics reporting. </a:t>
            </a:r>
          </a:p>
          <a:p>
            <a:pPr defTabSz="873161">
              <a:spcBef>
                <a:spcPts val="1146"/>
              </a:spcBef>
              <a:defRPr/>
            </a:pPr>
            <a:r>
              <a:rPr lang="en-US" b="1" i="1" u="sng" dirty="0" smtClean="0">
                <a:solidFill>
                  <a:srgbClr val="0000FF"/>
                </a:solidFill>
              </a:rPr>
              <a:t>Note to Presenter</a:t>
            </a:r>
            <a:r>
              <a:rPr lang="en-US" b="1" i="1" dirty="0" smtClean="0">
                <a:solidFill>
                  <a:srgbClr val="0000FF"/>
                </a:solidFill>
              </a:rPr>
              <a:t>: </a:t>
            </a:r>
            <a:r>
              <a:rPr lang="en-US" i="1" dirty="0" smtClean="0">
                <a:solidFill>
                  <a:srgbClr val="0000FF"/>
                </a:solidFill>
              </a:rPr>
              <a:t>Clic</a:t>
            </a:r>
            <a:r>
              <a:rPr lang="en-US" i="1" baseline="0" dirty="0" smtClean="0">
                <a:solidFill>
                  <a:srgbClr val="0000FF"/>
                </a:solidFill>
              </a:rPr>
              <a:t>k now </a:t>
            </a:r>
            <a:r>
              <a:rPr lang="en-US" i="1" dirty="0" smtClean="0">
                <a:solidFill>
                  <a:srgbClr val="0000FF"/>
                </a:solidFill>
              </a:rPr>
              <a:t>in Slide Show Mode for animation.</a:t>
            </a:r>
          </a:p>
          <a:p>
            <a:r>
              <a:rPr lang="en-US" baseline="0" dirty="0" smtClean="0"/>
              <a:t>Upon buyer request, the Isilon serves up the images of the products up for auction on the site. Images are served up on demand over the 10 GbE connection to the web servers delivering the images across the Internet to the bidder/buyer.</a:t>
            </a:r>
          </a:p>
          <a:p>
            <a:r>
              <a:rPr lang="en-US" baseline="0" dirty="0" smtClean="0"/>
              <a:t>For “hot” auction items, the online bidding system is able to quickly adapt to high-activity auctions utilizing EMC’s FAST VP technology. FAST VP was designed to react quickly by moving small chunks of data up and down the tiers quicker and more effectively than other automated tiered storage solutions. FAST VP automatically adjusts the SQL database for “hot” bidding items and moves that content into flash for quick user response time. As the end of the auction comes closer, FAST VP is able to quickly respond to interactive bidding and keep the auction fair for all online bidders.</a:t>
            </a:r>
          </a:p>
          <a:p>
            <a:r>
              <a:rPr lang="en-US" baseline="0" dirty="0" smtClean="0"/>
              <a:t>By combining VMAX 10K with FAST VP technology, Microsoft SQL 2012, and EMC Isilon, this online auction house has built a high-availability infrastructure that can respond to the demands of the business.</a:t>
            </a:r>
            <a:endParaRPr lang="en-US" dirty="0"/>
          </a:p>
        </p:txBody>
      </p:sp>
    </p:spTree>
    <p:extLst>
      <p:ext uri="{BB962C8B-B14F-4D97-AF65-F5344CB8AC3E}">
        <p14:creationId xmlns:p14="http://schemas.microsoft.com/office/powerpoint/2010/main" val="402349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p:cNvSpPr>
          <p:nvPr>
            <p:ph type="body" idx="1"/>
          </p:nvPr>
        </p:nvSpPr>
        <p:spPr/>
        <p:txBody>
          <a:bodyPr>
            <a:normAutofit/>
          </a:bodyPr>
          <a:lstStyle/>
          <a:p>
            <a:r>
              <a:rPr lang="en-US" dirty="0" smtClean="0"/>
              <a:t>With so many options, let’s now take a more prescriptive look at choosing among VNX, VMAX 10K, and EMC’s highest-end storage, the Symmetrix VMAX 20K/40K as shown here as an example.</a:t>
            </a:r>
          </a:p>
          <a:p>
            <a:r>
              <a:rPr lang="en-US" dirty="0" smtClean="0"/>
              <a:t>VNX is the primary unified option, offering a Dual Controller with capacity scaling up to 1,000 drives. VNX offers the most cost-effective solution for capacity scale. VNX should be considered when you are seeking a price and performance benefits for I/O and bandwidth, an integrated file and block solution, and where ease of use is required along with full multi-site replication.</a:t>
            </a:r>
          </a:p>
          <a:p>
            <a:endParaRPr lang="en-US" dirty="0" smtClean="0"/>
          </a:p>
          <a:p>
            <a:r>
              <a:rPr lang="en-US" dirty="0" smtClean="0"/>
              <a:t>When the highest levels of scale, capacity, availability and high performance levels are essential, IBM Mainframe and iSeries may be needed and full replication and high customization are required, Symmetrix VMAX 20K or 40K are the most appropriate choice. VMAX 40K offers up to eight Engines and 3,200 drives, providing support for mainframe and IBM iSeries. The Symmetrix VMAX 40K is EMC’s most customizable solution with the highest scaling capabilities, performance, and feature sets. </a:t>
            </a:r>
          </a:p>
          <a:p>
            <a:endParaRPr lang="en-US" dirty="0" smtClean="0"/>
          </a:p>
          <a:p>
            <a:r>
              <a:rPr lang="en-US" dirty="0" smtClean="0"/>
              <a:t>VMAX 10K is nicely positioned between VNX and the VMAX 20K and VMAX 40K in terms of controller scalability. VMAX 10K comes with the Advanced Software Suite with the key software capabilities that provide most customers the software applications that are needed in today’s data center. VMAX 10K is ideal for high-end, midtier enterprises looking for more than a dual-controller solution, yet with a more affordable entry price than VMAX. VMAX 10K is custom designed, packaged, and priced for FAST-optimized drive mixes, and RecoverPoint is the primary replication offering with SRDF for those familiar with SRDF technology. For companies moving up to Symmetrix-class reliability, availability, and serviceability who require NAS file support, VMAX 10K supports a VNX gateway and can easily be attached to VMAX 10K delivering a unified file and block storage solution.</a:t>
            </a:r>
          </a:p>
          <a:p>
            <a:endParaRPr lang="en-US" dirty="0" smtClean="0"/>
          </a:p>
          <a:p>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Notes Placeholder 2"/>
          <p:cNvSpPr>
            <a:spLocks noGrp="1"/>
          </p:cNvSpPr>
          <p:nvPr>
            <p:ph type="body" idx="1"/>
          </p:nvPr>
        </p:nvSpPr>
        <p:spPr/>
        <p:txBody>
          <a:bodyPr>
            <a:normAutofit/>
          </a:bodyPr>
          <a:lstStyle/>
          <a:p>
            <a:r>
              <a:rPr lang="en-US" b="1" i="1" u="sng" dirty="0" smtClean="0">
                <a:solidFill>
                  <a:srgbClr val="0000FF"/>
                </a:solidFill>
              </a:rPr>
              <a:t>Note to Presenter</a:t>
            </a:r>
            <a:r>
              <a:rPr lang="en-US" i="1" dirty="0" smtClean="0">
                <a:solidFill>
                  <a:srgbClr val="0000FF"/>
                </a:solidFill>
              </a:rPr>
              <a:t>: View in Slide Show Mode for animation.</a:t>
            </a:r>
          </a:p>
          <a:p>
            <a:r>
              <a:rPr lang="en-US" dirty="0" smtClean="0"/>
              <a:t>EMC identified an opportunity to bring the most Trusted.</a:t>
            </a:r>
            <a:r>
              <a:rPr lang="en-US" baseline="0" dirty="0" smtClean="0"/>
              <a:t> Powerful. And Smart. Symmetrix portfolio to a broader set of customers. Many of those customers were experiencing radical data growth, looking for ways to bridge into enterprise class feature and functionality, but we not ready to make the leap to the perceived complexities of the Symmetrix product line. </a:t>
            </a:r>
          </a:p>
          <a:p>
            <a:endParaRPr lang="en-US" baseline="0" dirty="0" smtClean="0"/>
          </a:p>
          <a:p>
            <a:r>
              <a:rPr lang="en-US" baseline="0" dirty="0" smtClean="0"/>
              <a:t>EMC made the decision to bring the Symmetrix into the </a:t>
            </a:r>
            <a:r>
              <a:rPr lang="en-US" dirty="0" smtClean="0"/>
              <a:t>mid-market</a:t>
            </a:r>
            <a:r>
              <a:rPr lang="en-US" baseline="0" dirty="0" smtClean="0"/>
              <a:t>. Offering compelling enterprise class feature functionality at a much more desireable price point, with less complexity of the 20 and 40K. The VMAX 10K is built on the best legacy in the market, with over 20 years of engineering and market leadership.</a:t>
            </a:r>
            <a:endParaRPr lang="en-US" dirty="0" smtClean="0"/>
          </a:p>
        </p:txBody>
      </p:sp>
      <p:sp>
        <p:nvSpPr>
          <p:cNvPr id="5" name="Slide Image Placeholder 4"/>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2"/>
          <p:cNvSpPr>
            <a:spLocks noGrp="1"/>
          </p:cNvSpPr>
          <p:nvPr>
            <p:ph type="body" idx="1"/>
          </p:nvPr>
        </p:nvSpPr>
        <p:spPr/>
        <p:txBody>
          <a:bodyPr>
            <a:normAutofit/>
          </a:bodyPr>
          <a:lstStyle/>
          <a:p>
            <a:r>
              <a:rPr lang="en-US" dirty="0" smtClean="0"/>
              <a:t>Symmetrix VMAX 10K is…</a:t>
            </a:r>
          </a:p>
          <a:p>
            <a:pPr lvl="1"/>
            <a:r>
              <a:rPr lang="en-US" dirty="0" smtClean="0"/>
              <a:t>Trusted:</a:t>
            </a:r>
          </a:p>
          <a:p>
            <a:pPr lvl="2"/>
            <a:r>
              <a:rPr lang="en-US" dirty="0" smtClean="0"/>
              <a:t>Symmetrix has over 20 years of industry leadership running mission-critical applications</a:t>
            </a:r>
          </a:p>
          <a:p>
            <a:pPr lvl="2"/>
            <a:r>
              <a:rPr lang="en-US" dirty="0" smtClean="0"/>
              <a:t>EMC’s world-class Symmetrix Virtual Matrix Architecture</a:t>
            </a:r>
          </a:p>
          <a:p>
            <a:pPr lvl="2"/>
            <a:r>
              <a:rPr lang="en-US" dirty="0" smtClean="0"/>
              <a:t>#1 globally in the high end</a:t>
            </a:r>
          </a:p>
          <a:p>
            <a:pPr lvl="1"/>
            <a:r>
              <a:rPr lang="en-US" dirty="0" smtClean="0"/>
              <a:t>Smart:</a:t>
            </a:r>
          </a:p>
          <a:p>
            <a:pPr lvl="2"/>
            <a:r>
              <a:rPr lang="en-US" dirty="0" smtClean="0"/>
              <a:t>Optimized for failure-mode performance</a:t>
            </a:r>
          </a:p>
          <a:p>
            <a:pPr lvl="2"/>
            <a:r>
              <a:rPr lang="en-US" dirty="0" smtClean="0"/>
              <a:t>Fast VP automated storage tiering</a:t>
            </a:r>
          </a:p>
          <a:p>
            <a:pPr lvl="2"/>
            <a:r>
              <a:rPr lang="en-US" dirty="0" smtClean="0"/>
              <a:t>End-to-end management that is simple, intuitive, and quick</a:t>
            </a:r>
          </a:p>
          <a:p>
            <a:pPr lvl="1"/>
            <a:r>
              <a:rPr lang="en-US" dirty="0" smtClean="0"/>
              <a:t>Efficient:</a:t>
            </a:r>
          </a:p>
          <a:p>
            <a:pPr lvl="2"/>
            <a:r>
              <a:rPr lang="en-US" dirty="0" smtClean="0"/>
              <a:t>100% virtually provisioned</a:t>
            </a:r>
          </a:p>
          <a:p>
            <a:pPr lvl="2"/>
            <a:r>
              <a:rPr lang="en-US" dirty="0" smtClean="0"/>
              <a:t>Integrated local or remote replication capabilities</a:t>
            </a:r>
          </a:p>
          <a:p>
            <a:pPr lvl="2"/>
            <a:r>
              <a:rPr lang="en-US" dirty="0" smtClean="0"/>
              <a:t>Eco- and IT budget-friendly, energy-efficient power management</a:t>
            </a:r>
          </a:p>
          <a:p>
            <a:pPr lvl="2"/>
            <a:r>
              <a:rPr lang="en-US" dirty="0" smtClean="0"/>
              <a:t>Supports both 2.5” and 3.5” drives for</a:t>
            </a:r>
            <a:r>
              <a:rPr lang="en-US" baseline="0" dirty="0" smtClean="0"/>
              <a:t> the most efficient configurations</a:t>
            </a:r>
            <a:endParaRPr lang="en-US" dirty="0" smtClean="0"/>
          </a:p>
          <a:p>
            <a:pPr lvl="2"/>
            <a:r>
              <a:rPr lang="en-US" dirty="0" smtClean="0"/>
              <a:t>Same day install and start-up operation</a:t>
            </a:r>
          </a:p>
        </p:txBody>
      </p:sp>
      <p:sp>
        <p:nvSpPr>
          <p:cNvPr id="5" name="Slide Image Placeholder 4"/>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317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EMC made the decision to be available</a:t>
            </a:r>
            <a:r>
              <a:rPr lang="en-US" baseline="0" dirty="0" smtClean="0"/>
              <a:t> to our partners</a:t>
            </a:r>
            <a:r>
              <a:rPr lang="en-US" dirty="0" smtClean="0"/>
              <a:t> in advance of formal customer announce. We did this because you</a:t>
            </a:r>
            <a:r>
              <a:rPr lang="en-US" baseline="0" dirty="0" smtClean="0"/>
              <a:t> our partners are </a:t>
            </a:r>
            <a:r>
              <a:rPr lang="en-US" dirty="0" smtClean="0"/>
              <a:t>driving 70% of business. Your success is</a:t>
            </a:r>
            <a:r>
              <a:rPr lang="en-US" baseline="0" dirty="0" smtClean="0"/>
              <a:t> driving our success. We also recognize that this is a very large addressable market, expected to reach $9B in customer revenue according to IDC, and growing at almost 10%. </a:t>
            </a:r>
          </a:p>
          <a:p>
            <a:endParaRPr lang="en-US" baseline="0" dirty="0" smtClean="0"/>
          </a:p>
          <a:p>
            <a:r>
              <a:rPr lang="en-US" baseline="0" dirty="0" smtClean="0"/>
              <a:t>The new VMAX 10K is o</a:t>
            </a:r>
            <a:r>
              <a:rPr lang="en-US" dirty="0" smtClean="0"/>
              <a:t>rderable today</a:t>
            </a:r>
            <a:r>
              <a:rPr lang="en-US" baseline="0" dirty="0" smtClean="0"/>
              <a:t> in CX.</a:t>
            </a:r>
          </a:p>
          <a:p>
            <a:endParaRPr lang="en-US" baseline="0" dirty="0" smtClean="0"/>
          </a:p>
          <a:p>
            <a:r>
              <a:rPr lang="en-US" baseline="0" dirty="0" smtClean="0"/>
              <a:t>Let’s take a look at some of the high level features in this release.</a:t>
            </a:r>
          </a:p>
          <a:p>
            <a:endParaRPr lang="en-US" baseline="0" dirty="0" smtClean="0"/>
          </a:p>
          <a:p>
            <a:pPr marL="228600" indent="-228600">
              <a:buAutoNum type="arabicParenR"/>
            </a:pPr>
            <a:r>
              <a:rPr lang="en-US" baseline="0" dirty="0" smtClean="0"/>
              <a:t>Performance is now twice as fast as the original VMAX 10K (VMAXe) product.</a:t>
            </a:r>
          </a:p>
          <a:p>
            <a:pPr marL="228600" indent="-228600">
              <a:buAutoNum type="arabicParenR"/>
            </a:pPr>
            <a:r>
              <a:rPr lang="en-US" baseline="0" dirty="0" smtClean="0"/>
              <a:t>We have added over 15 new features in this release.</a:t>
            </a:r>
          </a:p>
          <a:p>
            <a:pPr marL="228600" indent="-228600">
              <a:buAutoNum type="arabicParenR"/>
            </a:pPr>
            <a:r>
              <a:rPr lang="en-US" baseline="0" dirty="0" smtClean="0"/>
              <a:t>All at the same great price. Some cases &lt;10% price increase.</a:t>
            </a:r>
          </a:p>
          <a:p>
            <a:pPr marL="228600" indent="-228600">
              <a:buAutoNum type="arabicParenR"/>
            </a:pPr>
            <a:endParaRPr lang="en-US" baseline="0" dirty="0" smtClean="0"/>
          </a:p>
          <a:p>
            <a:pPr marL="228600" indent="-228600">
              <a:buNone/>
            </a:pPr>
            <a:r>
              <a:rPr lang="en-US" baseline="0" dirty="0" smtClean="0"/>
              <a:t>All this continues to reinforce the positioning of the product. It is ideal for consolidation of Tier 2 SAN. With easy management, using Unisphere. The new price performance characteristics make is even more appealing for mid-tier enterprises looking for enterprise class feature/functionality for their storage. When you hear customers speaking of  scale-out and virtualization of critical apps, this is an ideal time to bring up the VMAX 10K.</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etaNormalLF-Roman" pitchFamily="34" charset="0"/>
              </a:rPr>
              <a:t>On October 4</a:t>
            </a:r>
            <a:r>
              <a:rPr lang="en-US" baseline="30000" dirty="0" smtClean="0">
                <a:latin typeface="MetaNormalLF-Roman" pitchFamily="34" charset="0"/>
              </a:rPr>
              <a:t>th</a:t>
            </a:r>
            <a:r>
              <a:rPr lang="en-US" baseline="0" dirty="0" smtClean="0">
                <a:latin typeface="MetaNormalLF-Roman" pitchFamily="34" charset="0"/>
              </a:rPr>
              <a:t> </a:t>
            </a:r>
            <a:r>
              <a:rPr lang="en-US" dirty="0" smtClean="0">
                <a:latin typeface="MetaNormalLF-Roman" pitchFamily="34" charset="0"/>
              </a:rPr>
              <a:t> EMC released</a:t>
            </a:r>
            <a:r>
              <a:rPr lang="en-US" baseline="0" dirty="0" smtClean="0">
                <a:latin typeface="MetaNormalLF-Roman" pitchFamily="34" charset="0"/>
              </a:rPr>
              <a:t> </a:t>
            </a:r>
            <a:r>
              <a:rPr lang="en-US" dirty="0" smtClean="0">
                <a:latin typeface="MetaNormalLF-Roman" pitchFamily="34" charset="0"/>
              </a:rPr>
              <a:t>a faster EMC Symmetrix VMAX 10K with new features to help you win more deals against mid-tier, multi-node competition. </a:t>
            </a:r>
          </a:p>
          <a:p>
            <a:r>
              <a:rPr lang="en-US" dirty="0" smtClean="0">
                <a:latin typeface="MetaNormalLF-Roman" pitchFamily="34" charset="0"/>
              </a:rPr>
              <a:t> </a:t>
            </a:r>
          </a:p>
          <a:p>
            <a:r>
              <a:rPr lang="en-US" dirty="0" smtClean="0">
                <a:latin typeface="MetaNormalLF-Roman" pitchFamily="34" charset="0"/>
              </a:rPr>
              <a:t>VMAX 10K now has faster CPUs with 50% more cores to support more virtual and physical workloads on one system. It adds data at rest encryption, dense 2.5” drive, and Federated Tiered Storage support, and also supports 3</a:t>
            </a:r>
            <a:r>
              <a:rPr lang="en-US" baseline="30000" dirty="0" smtClean="0">
                <a:latin typeface="MetaNormalLF-Roman" pitchFamily="34" charset="0"/>
              </a:rPr>
              <a:t>rd</a:t>
            </a:r>
            <a:r>
              <a:rPr lang="en-US" dirty="0" smtClean="0">
                <a:latin typeface="MetaNormalLF-Roman" pitchFamily="34" charset="0"/>
              </a:rPr>
              <a:t> party racks to provide maximum flexibility, efficiency, and data security. New software bundles simplify selling and align with similar bundles on the VMAX 20K and 40K.</a:t>
            </a:r>
          </a:p>
          <a:p>
            <a:r>
              <a:rPr lang="en-US" dirty="0" smtClean="0">
                <a:latin typeface="MetaNormalLF-Roman" pitchFamily="34" charset="0"/>
              </a:rPr>
              <a:t> </a:t>
            </a:r>
          </a:p>
          <a:p>
            <a:r>
              <a:rPr lang="en-US" dirty="0" smtClean="0">
                <a:latin typeface="MetaNormalLF-Roman" pitchFamily="34" charset="0"/>
              </a:rPr>
              <a:t>This makes VMAX 10K more competitive against Tier 2 multi-node competitors including HP 3PAR, IBM XIV, and NetApp cluster-mode for SAN. The VMAX 10K is also competitive against smaller IBM DS8000 and Hitachi VSP configurations when price is the customer’s top concern.</a:t>
            </a:r>
            <a:endParaRPr lang="en-US" dirty="0"/>
          </a:p>
        </p:txBody>
      </p:sp>
      <p:sp>
        <p:nvSpPr>
          <p:cNvPr id="4" name="Slide Number Placeholder 3"/>
          <p:cNvSpPr>
            <a:spLocks noGrp="1"/>
          </p:cNvSpPr>
          <p:nvPr>
            <p:ph type="sldNum" sz="quarter" idx="10"/>
          </p:nvPr>
        </p:nvSpPr>
        <p:spPr>
          <a:xfrm>
            <a:off x="3927775" y="8757590"/>
            <a:ext cx="3004820" cy="461010"/>
          </a:xfrm>
          <a:prstGeom prst="rect">
            <a:avLst/>
          </a:prstGeom>
        </p:spPr>
        <p:txBody>
          <a:bodyPr lIns="92309" tIns="46154" rIns="92309" bIns="46154"/>
          <a:lstStyle/>
          <a:p>
            <a:fld id="{8D529B53-8E18-42E9-8EFD-D8971BB08F6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2" y="1239838"/>
            <a:ext cx="6048376" cy="1354217"/>
          </a:xfrm>
          <a:prstGeom prst="rect">
            <a:avLst/>
          </a:prstGeom>
          <a:noFill/>
        </p:spPr>
        <p:txBody>
          <a:bodyPr lIns="0" tIns="0" rIns="0" bIns="0" anchor="b" anchorCtr="0">
            <a:spAutoFit/>
          </a:bodyPr>
          <a:lstStyle>
            <a:lvl1pPr>
              <a:defRPr sz="4400">
                <a:solidFill>
                  <a:schemeClr val="tx2"/>
                </a:solidFill>
                <a:latin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025775"/>
            <a:ext cx="6048375" cy="369332"/>
          </a:xfrm>
          <a:prstGeom prst="rect">
            <a:avLst/>
          </a:prstGeom>
          <a:noFill/>
        </p:spPr>
        <p:txBody>
          <a:bodyPr lIns="0" tIns="0" rIns="0" bIns="0">
            <a:spAutoFit/>
          </a:bodyPr>
          <a:lstStyle>
            <a:lvl1pPr marL="0" indent="0" algn="l">
              <a:spcBef>
                <a:spcPts val="0"/>
              </a:spcBef>
              <a:buNone/>
              <a:defRPr sz="2400">
                <a:solidFill>
                  <a:schemeClr val="bg2"/>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2"/>
          <p:cNvSpPr>
            <a:spLocks noGrp="1"/>
          </p:cNvSpPr>
          <p:nvPr>
            <p:ph type="pic" idx="10"/>
          </p:nvPr>
        </p:nvSpPr>
        <p:spPr bwMode="gray">
          <a:xfrm>
            <a:off x="0" y="0"/>
            <a:ext cx="2439989" cy="6172200"/>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Content Placeholder 6"/>
          <p:cNvSpPr>
            <a:spLocks noGrp="1"/>
          </p:cNvSpPr>
          <p:nvPr>
            <p:ph sz="quarter" idx="11"/>
          </p:nvPr>
        </p:nvSpPr>
        <p:spPr bwMode="gray">
          <a:xfrm>
            <a:off x="2728914" y="4120284"/>
            <a:ext cx="6048375" cy="276999"/>
          </a:xfrm>
          <a:prstGeom prst="rect">
            <a:avLst/>
          </a:prstGeom>
          <a:noFill/>
        </p:spPr>
        <p:txBody>
          <a:bodyPr vert="horz" wrap="square" lIns="0" tIns="0" rIns="0" bIns="0" rtlCol="0">
            <a:spAutoFit/>
          </a:bodyPr>
          <a:lstStyle>
            <a:lvl1pPr>
              <a:spcBef>
                <a:spcPts val="0"/>
              </a:spcBef>
              <a:buNone/>
              <a:defRPr kumimoji="0" lang="en-US" sz="1800" b="0" i="0" u="none" strike="noStrike" kern="1200" cap="none" spc="0" normalizeH="0" baseline="0" noProof="0" dirty="0" smtClean="0">
                <a:ln>
                  <a:noFill/>
                </a:ln>
                <a:solidFill>
                  <a:schemeClr val="bg2"/>
                </a:solidFill>
                <a:effectLst/>
                <a:uLnTx/>
                <a:uFillTx/>
                <a:latin typeface="Verdana" pitchFamily="34" charset="0"/>
                <a:ea typeface="+mn-ea"/>
                <a:cs typeface="+mn-cs"/>
              </a:defRPr>
            </a:lvl1pPr>
          </a:lstStyle>
          <a:p>
            <a:pPr marL="0" marR="0" lvl="0" indent="0" algn="l" defTabSz="914400" rtl="0" eaLnBrk="1" fontAlgn="auto" latinLnBrk="0" hangingPunct="1">
              <a:lnSpc>
                <a:spcPct val="100000"/>
              </a:lnSpc>
              <a:spcBef>
                <a:spcPct val="20000"/>
              </a:spcBef>
              <a:spcAft>
                <a:spcPts val="0"/>
              </a:spcAft>
              <a:buClr>
                <a:srgbClr val="2C95DD"/>
              </a:buClr>
              <a:buSzTx/>
              <a:tabLst/>
              <a:defRPr/>
            </a:pPr>
            <a:r>
              <a:rPr lang="en-US" smtClean="0"/>
              <a:t>Click to edit Master text styles</a:t>
            </a:r>
          </a:p>
        </p:txBody>
      </p:sp>
    </p:spTree>
  </p:cSld>
  <p:clrMapOvr>
    <a:masterClrMapping/>
  </p:clrMapOvr>
  <p:transition>
    <p:fade/>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3"/>
          <p:cNvSpPr>
            <a:spLocks noGrp="1"/>
          </p:cNvSpPr>
          <p:nvPr>
            <p:ph sz="quarter" idx="10"/>
          </p:nvPr>
        </p:nvSpPr>
        <p:spPr bwMode="gray">
          <a:xfrm>
            <a:off x="366714" y="1873250"/>
            <a:ext cx="8410575" cy="407034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graphic area o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
          </p:nvPr>
        </p:nvSpPr>
        <p:spPr bwMode="gray">
          <a:xfrm>
            <a:off x="366714" y="1412875"/>
            <a:ext cx="2073275" cy="4530725"/>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412875"/>
            <a:ext cx="6048376" cy="4530725"/>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with graphic area at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Picture Placeholder 2"/>
          <p:cNvSpPr>
            <a:spLocks noGrp="1"/>
          </p:cNvSpPr>
          <p:nvPr>
            <p:ph type="pic" idx="10"/>
          </p:nvPr>
        </p:nvSpPr>
        <p:spPr bwMode="gray">
          <a:xfrm>
            <a:off x="366714" y="1873250"/>
            <a:ext cx="2073275" cy="4070351"/>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Content Placeholder 3"/>
          <p:cNvSpPr>
            <a:spLocks noGrp="1"/>
          </p:cNvSpPr>
          <p:nvPr>
            <p:ph sz="quarter" idx="11"/>
          </p:nvPr>
        </p:nvSpPr>
        <p:spPr bwMode="gray">
          <a:xfrm>
            <a:off x="2728913" y="1892300"/>
            <a:ext cx="6048376" cy="4051299"/>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lef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righ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5" name="Content Placeholder 3"/>
          <p:cNvSpPr>
            <a:spLocks noGrp="1"/>
          </p:cNvSpPr>
          <p:nvPr>
            <p:ph sz="quarter" idx="11"/>
          </p:nvPr>
        </p:nvSpPr>
        <p:spPr bwMode="gray">
          <a:xfrm>
            <a:off x="4744822" y="1412875"/>
            <a:ext cx="4032466" cy="4551893"/>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vl3pPr>
              <a:spcBef>
                <a:spcPts val="300"/>
              </a:spcBef>
              <a:buClr>
                <a:schemeClr val="tx2"/>
              </a:buClr>
              <a:buFont typeface="Verdana" pitchFamily="34" charset="0"/>
              <a:buChar char="▪"/>
              <a:defRPr sz="1800">
                <a:solidFill>
                  <a:schemeClr val="bg2"/>
                </a:solidFill>
                <a:latin typeface="Verdana" pitchFamily="34" charset="0"/>
              </a:defRPr>
            </a:lvl3pPr>
            <a:lvl4pPr marL="1658938" indent="-287338">
              <a:spcBef>
                <a:spcPts val="300"/>
              </a:spcBef>
              <a:buClr>
                <a:schemeClr val="tx2"/>
              </a:buClr>
              <a:buFont typeface="Verdana" pitchFamily="34" charset="0"/>
              <a:buChar char="—"/>
              <a:defRPr sz="1600">
                <a:solidFill>
                  <a:schemeClr val="bg2"/>
                </a:solidFill>
                <a:latin typeface="Verdana" pitchFamily="34" charset="0"/>
              </a:defRPr>
            </a:lvl4pPr>
            <a:lvl5pPr>
              <a:spcBef>
                <a:spcPts val="300"/>
              </a:spcBef>
              <a:buClr>
                <a:schemeClr val="tx2"/>
              </a:buClr>
              <a:buFont typeface="Verdana" pitchFamily="34" charset="0"/>
              <a:buChar char="»"/>
              <a:defRPr sz="14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3"/>
          <p:cNvSpPr>
            <a:spLocks noGrp="1"/>
          </p:cNvSpPr>
          <p:nvPr>
            <p:ph sz="half" idx="10"/>
          </p:nvPr>
        </p:nvSpPr>
        <p:spPr bwMode="gray">
          <a:xfrm>
            <a:off x="4745038" y="1412875"/>
            <a:ext cx="4032250" cy="4551893"/>
          </a:xfrm>
          <a:prstGeom prst="rect">
            <a:avLst/>
          </a:prstGeom>
          <a:noFill/>
        </p:spPr>
        <p:txBody>
          <a:bodyPr lIns="0" tIns="0" rIns="0" bIns="0">
            <a:noAutofit/>
          </a:bodyPr>
          <a:lstStyle>
            <a:lvl1pPr marL="0" indent="0">
              <a:spcBef>
                <a:spcPts val="1200"/>
              </a:spcBef>
              <a:buClr>
                <a:schemeClr val="tx2"/>
              </a:buClr>
              <a:buNone/>
              <a:defRPr sz="2000" b="1">
                <a:solidFill>
                  <a:schemeClr val="tx2"/>
                </a:solidFill>
                <a:latin typeface="Verdana" pitchFamily="34" charset="0"/>
              </a:defRPr>
            </a:lvl1pPr>
            <a:lvl2pPr marL="171450" indent="-171450">
              <a:spcBef>
                <a:spcPts val="1200"/>
              </a:spcBef>
              <a:buClr>
                <a:schemeClr val="tx2"/>
              </a:buClr>
              <a:buFont typeface="Wingdings" pitchFamily="2" charset="2"/>
              <a:buChar char=""/>
              <a:defRPr sz="2000">
                <a:solidFill>
                  <a:schemeClr val="bg2"/>
                </a:solidFill>
                <a:latin typeface="Verdana" pitchFamily="34" charset="0"/>
              </a:defRPr>
            </a:lvl2pPr>
            <a:lvl3pPr marL="628650" indent="-228600">
              <a:spcBef>
                <a:spcPts val="300"/>
              </a:spcBef>
              <a:buClr>
                <a:schemeClr val="tx2"/>
              </a:buClr>
              <a:buFont typeface="Verdana" pitchFamily="34" charset="0"/>
              <a:buChar char="–"/>
              <a:defRPr sz="1600">
                <a:solidFill>
                  <a:schemeClr val="bg2"/>
                </a:solidFill>
                <a:latin typeface="Verdana" pitchFamily="34" charset="0"/>
              </a:defRPr>
            </a:lvl3pPr>
            <a:lvl4pPr marL="971550" indent="-171450">
              <a:spcBef>
                <a:spcPts val="300"/>
              </a:spcBef>
              <a:buClr>
                <a:schemeClr val="tx2"/>
              </a:buClr>
              <a:buFont typeface="Verdana" pitchFamily="34" charset="0"/>
              <a:buChar char="▪"/>
              <a:defRPr sz="14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1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er Profi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7" name="Content Placeholder 3"/>
          <p:cNvSpPr>
            <a:spLocks noGrp="1"/>
          </p:cNvSpPr>
          <p:nvPr>
            <p:ph sz="half" idx="2"/>
          </p:nvPr>
        </p:nvSpPr>
        <p:spPr bwMode="gray">
          <a:xfrm>
            <a:off x="366713" y="1412875"/>
            <a:ext cx="2075688" cy="4551893"/>
          </a:xfrm>
          <a:prstGeom prst="rect">
            <a:avLst/>
          </a:prstGeom>
          <a:solidFill>
            <a:srgbClr val="E7E7E7"/>
          </a:solidFill>
        </p:spPr>
        <p:txBody>
          <a:bodyPr lIns="91440" tIns="1371600" rIns="91440" bIns="0">
            <a:noAutofit/>
          </a:bodyPr>
          <a:lstStyle>
            <a:lvl1pPr marL="0" indent="0">
              <a:spcBef>
                <a:spcPts val="1200"/>
              </a:spcBef>
              <a:buClr>
                <a:schemeClr val="tx2"/>
              </a:buClr>
              <a:buNone/>
              <a:defRPr sz="1400" b="1">
                <a:solidFill>
                  <a:schemeClr val="tx2"/>
                </a:solidFill>
                <a:latin typeface="Verdana" pitchFamily="34" charset="0"/>
              </a:defRPr>
            </a:lvl1pPr>
            <a:lvl2pPr marL="171450" indent="-171450">
              <a:spcBef>
                <a:spcPts val="600"/>
              </a:spcBef>
              <a:buClr>
                <a:schemeClr val="tx2"/>
              </a:buClr>
              <a:buFont typeface="Wingdings" pitchFamily="2" charset="2"/>
              <a:buNone/>
              <a:tabLst/>
              <a:defRPr sz="1400">
                <a:solidFill>
                  <a:schemeClr val="bg2"/>
                </a:solidFill>
                <a:latin typeface="Verdana" pitchFamily="34" charset="0"/>
              </a:defRPr>
            </a:lvl2pPr>
            <a:lvl3pPr marL="233363" indent="0">
              <a:spcBef>
                <a:spcPts val="600"/>
              </a:spcBef>
              <a:buClr>
                <a:schemeClr val="tx2"/>
              </a:buClr>
              <a:buFont typeface="Verdana" pitchFamily="34" charset="0"/>
              <a:buNone/>
              <a:defRPr sz="1100">
                <a:solidFill>
                  <a:schemeClr val="bg2"/>
                </a:solidFill>
                <a:latin typeface="Verdana" pitchFamily="34" charset="0"/>
              </a:defRPr>
            </a:lvl3pPr>
            <a:lvl4pPr marL="971550" indent="-171450">
              <a:spcBef>
                <a:spcPts val="300"/>
              </a:spcBef>
              <a:buClr>
                <a:schemeClr val="tx2"/>
              </a:buClr>
              <a:buFont typeface="Verdana" pitchFamily="34" charset="0"/>
              <a:buChar char="▪"/>
              <a:defRPr sz="1100">
                <a:solidFill>
                  <a:schemeClr val="bg2"/>
                </a:solidFill>
                <a:latin typeface="Verdana" pitchFamily="34" charset="0"/>
              </a:defRPr>
            </a:lvl4pPr>
            <a:lvl5pPr marL="1309688" indent="-223838">
              <a:spcBef>
                <a:spcPts val="300"/>
              </a:spcBef>
              <a:buClr>
                <a:schemeClr val="tx2"/>
              </a:buClr>
              <a:buFont typeface="Verdana" pitchFamily="34" charset="0"/>
              <a:buChar char="—"/>
              <a:tabLst/>
              <a:defRPr sz="100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3"/>
          <p:cNvSpPr>
            <a:spLocks noGrp="1"/>
          </p:cNvSpPr>
          <p:nvPr>
            <p:ph sz="half" idx="10"/>
          </p:nvPr>
        </p:nvSpPr>
        <p:spPr bwMode="gray">
          <a:xfrm>
            <a:off x="2728576" y="1412875"/>
            <a:ext cx="6048712" cy="4551893"/>
          </a:xfrm>
          <a:prstGeom prst="rect">
            <a:avLst/>
          </a:prstGeom>
          <a:noFill/>
        </p:spPr>
        <p:txBody>
          <a:bodyPr lIns="0" tIns="0" rIns="0" bIns="0">
            <a:noAutofit/>
          </a:bodyPr>
          <a:lstStyle>
            <a:lvl1pPr marL="0" indent="0">
              <a:spcBef>
                <a:spcPts val="1200"/>
              </a:spcBef>
              <a:buClr>
                <a:schemeClr val="tx2"/>
              </a:buClr>
              <a:buNone/>
              <a:defRPr sz="1800" b="1">
                <a:solidFill>
                  <a:schemeClr val="tx2"/>
                </a:solidFill>
                <a:latin typeface="Verdana" pitchFamily="34" charset="0"/>
              </a:defRPr>
            </a:lvl1pPr>
            <a:lvl2pPr marL="171450" indent="-171450">
              <a:spcBef>
                <a:spcPts val="1200"/>
              </a:spcBef>
              <a:buClr>
                <a:schemeClr val="tx2"/>
              </a:buClr>
              <a:buFont typeface="Wingdings" pitchFamily="2" charset="2"/>
              <a:buChar char=""/>
              <a:defRPr sz="1800">
                <a:solidFill>
                  <a:schemeClr val="bg2"/>
                </a:solidFill>
                <a:latin typeface="Verdana" pitchFamily="34" charset="0"/>
              </a:defRPr>
            </a:lvl2pPr>
            <a:lvl3pPr marL="509588" indent="-169863">
              <a:spcBef>
                <a:spcPts val="300"/>
              </a:spcBef>
              <a:buClr>
                <a:schemeClr val="tx2"/>
              </a:buClr>
              <a:buFont typeface="Verdana" pitchFamily="34" charset="0"/>
              <a:buChar char="–"/>
              <a:defRPr sz="1400">
                <a:solidFill>
                  <a:schemeClr val="bg2"/>
                </a:solidFill>
                <a:latin typeface="Verdana" pitchFamily="34" charset="0"/>
              </a:defRPr>
            </a:lvl3pPr>
            <a:lvl4pPr marL="862013" indent="-171450">
              <a:spcBef>
                <a:spcPts val="300"/>
              </a:spcBef>
              <a:buClr>
                <a:schemeClr val="tx2"/>
              </a:buClr>
              <a:buFont typeface="Verdana" pitchFamily="34" charset="0"/>
              <a:buChar char="▪"/>
              <a:defRPr sz="1200">
                <a:solidFill>
                  <a:schemeClr val="bg2"/>
                </a:solidFill>
                <a:latin typeface="Verdana" pitchFamily="34" charset="0"/>
              </a:defRPr>
            </a:lvl4pPr>
            <a:lvl5pPr marL="1254125" indent="-222250">
              <a:spcBef>
                <a:spcPts val="300"/>
              </a:spcBef>
              <a:buClr>
                <a:schemeClr val="tx2"/>
              </a:buClr>
              <a:buFont typeface="Verdana" pitchFamily="34" charset="0"/>
              <a:buChar char="—"/>
              <a:tabLst/>
              <a:defRPr sz="1050">
                <a:solidFill>
                  <a:schemeClr val="bg2"/>
                </a:solidFill>
                <a:latin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1"/>
          </p:nvPr>
        </p:nvSpPr>
        <p:spPr bwMode="gray">
          <a:xfrm>
            <a:off x="481904" y="1527176"/>
            <a:ext cx="1843424" cy="1152934"/>
          </a:xfrm>
          <a:prstGeom prst="rect">
            <a:avLst/>
          </a:prstGeom>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bwMode="gray">
          <a:xfrm>
            <a:off x="366714" y="1432984"/>
            <a:ext cx="8410575" cy="4510616"/>
          </a:xfrm>
          <a:prstGeom prst="rect">
            <a:avLst/>
          </a:prstGeom>
          <a:noFill/>
        </p:spPr>
        <p:txBody>
          <a:bodyPr lIns="0" tIns="0" rIns="0" bIns="0"/>
          <a:lstStyle>
            <a:lvl1pPr marL="225425" indent="-225425">
              <a:spcBef>
                <a:spcPts val="1200"/>
              </a:spcBef>
              <a:buClr>
                <a:schemeClr val="tx2"/>
              </a:buClr>
              <a:buFont typeface="+mj-lt"/>
              <a:buNone/>
              <a:defRPr sz="3600">
                <a:solidFill>
                  <a:schemeClr val="tx2"/>
                </a:solidFill>
                <a:latin typeface="Verdana" pitchFamily="34" charset="0"/>
              </a:defRPr>
            </a:lvl1pPr>
            <a:lvl2pPr marL="581025" indent="0" algn="l">
              <a:spcBef>
                <a:spcPts val="600"/>
              </a:spcBef>
              <a:buClr>
                <a:schemeClr val="tx2"/>
              </a:buClr>
              <a:buFont typeface="Wingdings" pitchFamily="2" charset="2"/>
              <a:buNone/>
              <a:defRPr sz="1800">
                <a:solidFill>
                  <a:schemeClr val="bg2"/>
                </a:solidFill>
                <a:latin typeface="Verdana" pitchFamily="34" charset="0"/>
              </a:defRPr>
            </a:lvl2pPr>
            <a:lvl3pPr>
              <a:spcBef>
                <a:spcPts val="600"/>
              </a:spcBef>
              <a:buClr>
                <a:schemeClr val="tx2"/>
              </a:buClr>
              <a:defRPr>
                <a:solidFill>
                  <a:schemeClr val="bg2"/>
                </a:solidFill>
              </a:defRPr>
            </a:lvl3pPr>
            <a:lvl4pPr>
              <a:spcBef>
                <a:spcPts val="600"/>
              </a:spcBef>
              <a:buClr>
                <a:schemeClr val="tx2"/>
              </a:buClr>
              <a:buFont typeface="Wingdings" pitchFamily="2" charset="2"/>
              <a:buChar char="§"/>
              <a:defRPr>
                <a:solidFill>
                  <a:schemeClr val="bg2"/>
                </a:solidFill>
              </a:defRPr>
            </a:lvl4pPr>
            <a:lvl5pPr>
              <a:spcBef>
                <a:spcPts val="6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Picture Placeholder 2"/>
          <p:cNvSpPr>
            <a:spLocks noGrp="1"/>
          </p:cNvSpPr>
          <p:nvPr>
            <p:ph type="pic" idx="1"/>
          </p:nvPr>
        </p:nvSpPr>
        <p:spPr bwMode="gray">
          <a:xfrm>
            <a:off x="0" y="0"/>
            <a:ext cx="2439989" cy="6172200"/>
          </a:xfrm>
          <a:prstGeom prst="rect">
            <a:avLst/>
          </a:prstGeom>
          <a:noFill/>
        </p:spPr>
        <p:txBody>
          <a:bodyPr/>
          <a:lstStyle>
            <a:lvl1pPr marL="0" indent="0">
              <a:buNone/>
              <a:defRPr sz="1600">
                <a:latin typeface="Verdan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SA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rgbClr val="949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sp>
        <p:nvSpPr>
          <p:cNvPr id="6"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accent6"/>
                </a:solidFill>
                <a:latin typeface="Verdana" pitchFamily="34" charset="0"/>
                <a:ea typeface="+mj-ea"/>
                <a:cs typeface="+mj-cs"/>
              </a:defRPr>
            </a:lvl1pPr>
          </a:lstStyle>
          <a:p>
            <a:r>
              <a:rPr lang="en-US" smtClean="0"/>
              <a:t>Click to edit Master title style</a:t>
            </a:r>
            <a:endParaRPr lang="en-US" dirty="0"/>
          </a:p>
        </p:txBody>
      </p:sp>
      <p:pic>
        <p:nvPicPr>
          <p:cNvPr id="7" name="Picture 6"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8" name="Picture 7" descr="RSA_Division_EMC_logo.png"/>
          <p:cNvPicPr>
            <a:picLocks noChangeAspect="1"/>
          </p:cNvPicPr>
          <p:nvPr userDrawn="1"/>
        </p:nvPicPr>
        <p:blipFill>
          <a:blip r:embed="rId3" cstate="screen"/>
          <a:srcRect/>
          <a:stretch>
            <a:fillRect/>
          </a:stretch>
        </p:blipFill>
        <p:spPr bwMode="gray">
          <a:xfrm>
            <a:off x="366712" y="6261113"/>
            <a:ext cx="731520" cy="336524"/>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CE footer">
    <p:spTree>
      <p:nvGrpSpPr>
        <p:cNvPr id="1" name=""/>
        <p:cNvGrpSpPr/>
        <p:nvPr/>
      </p:nvGrpSpPr>
      <p:grpSpPr>
        <a:xfrm>
          <a:off x="0" y="0"/>
          <a:ext cx="0" cy="0"/>
          <a:chOff x="0" y="0"/>
          <a:chExt cx="0" cy="0"/>
        </a:xfrm>
      </p:grpSpPr>
      <p:sp>
        <p:nvSpPr>
          <p:cNvPr id="3" name="Rectangle 2"/>
          <p:cNvSpPr/>
          <p:nvPr userDrawn="1"/>
        </p:nvSpPr>
        <p:spPr bwMode="gray">
          <a:xfrm>
            <a:off x="0" y="6172201"/>
            <a:ext cx="9144000" cy="514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8" name="Picture 7" descr="EMC logo white-lg.png"/>
          <p:cNvPicPr>
            <a:picLocks noChangeAspect="1"/>
          </p:cNvPicPr>
          <p:nvPr userDrawn="1"/>
        </p:nvPicPr>
        <p:blipFill>
          <a:blip r:embed="rId2" cstate="screen"/>
          <a:srcRect/>
          <a:stretch>
            <a:fillRect/>
          </a:stretch>
        </p:blipFill>
        <p:spPr bwMode="gray">
          <a:xfrm>
            <a:off x="7848600" y="6280319"/>
            <a:ext cx="928688" cy="292447"/>
          </a:xfrm>
          <a:prstGeom prst="rect">
            <a:avLst/>
          </a:prstGeom>
        </p:spPr>
      </p:pic>
      <p:pic>
        <p:nvPicPr>
          <p:cNvPr id="9" name="Picture 8" descr="VMW_09Q3_LOGO_Corp_White.png"/>
          <p:cNvPicPr>
            <a:picLocks noChangeAspect="1"/>
          </p:cNvPicPr>
          <p:nvPr userDrawn="1"/>
        </p:nvPicPr>
        <p:blipFill>
          <a:blip r:embed="rId3" cstate="screen"/>
          <a:stretch>
            <a:fillRect/>
          </a:stretch>
        </p:blipFill>
        <p:spPr bwMode="gray">
          <a:xfrm>
            <a:off x="338602" y="6350093"/>
            <a:ext cx="1188720" cy="179833"/>
          </a:xfrm>
          <a:prstGeom prst="rect">
            <a:avLst/>
          </a:prstGeom>
        </p:spPr>
      </p:pic>
      <p:pic>
        <p:nvPicPr>
          <p:cNvPr id="10" name="Picture 9" descr="Cisco_white.png"/>
          <p:cNvPicPr>
            <a:picLocks noChangeAspect="1"/>
          </p:cNvPicPr>
          <p:nvPr userDrawn="1"/>
        </p:nvPicPr>
        <p:blipFill>
          <a:blip r:embed="rId4" cstate="screen"/>
          <a:stretch>
            <a:fillRect/>
          </a:stretch>
        </p:blipFill>
        <p:spPr bwMode="gray">
          <a:xfrm>
            <a:off x="4224760" y="6246496"/>
            <a:ext cx="694481" cy="36576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nivers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C Blue background">
    <p:bg bwMode="gray">
      <p:bgPr>
        <a:solidFill>
          <a:schemeClr val="accent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nd slide">
    <p:bg bwMode="gray">
      <p:bgPr>
        <a:solidFill>
          <a:schemeClr val="accent1"/>
        </a:solidFill>
        <a:effectLst/>
      </p:bgPr>
    </p:bg>
    <p:spTree>
      <p:nvGrpSpPr>
        <p:cNvPr id="1" name=""/>
        <p:cNvGrpSpPr/>
        <p:nvPr/>
      </p:nvGrpSpPr>
      <p:grpSpPr>
        <a:xfrm>
          <a:off x="0" y="0"/>
          <a:ext cx="0" cy="0"/>
          <a:chOff x="0" y="0"/>
          <a:chExt cx="0" cy="0"/>
        </a:xfrm>
      </p:grpSpPr>
      <p:pic>
        <p:nvPicPr>
          <p:cNvPr id="3" name="Picture 2" descr="EMC-no-tag_white_RGB-150dpi.png"/>
          <p:cNvPicPr>
            <a:picLocks noChangeAspect="1"/>
          </p:cNvPicPr>
          <p:nvPr userDrawn="1"/>
        </p:nvPicPr>
        <p:blipFill>
          <a:blip r:embed="rId2" cstate="screen"/>
          <a:stretch>
            <a:fillRect/>
          </a:stretch>
        </p:blipFill>
        <p:spPr bwMode="gray">
          <a:xfrm>
            <a:off x="1828800" y="2392363"/>
            <a:ext cx="5486400" cy="1766518"/>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04775"/>
            <a:ext cx="802005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90600" y="1123950"/>
            <a:ext cx="7924800" cy="53530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xfrm>
            <a:off x="8305800" y="6591300"/>
            <a:ext cx="685800" cy="228600"/>
          </a:xfrm>
          <a:prstGeom prst="rect">
            <a:avLst/>
          </a:prstGeom>
          <a:ln/>
        </p:spPr>
        <p:txBody>
          <a:bodyPr/>
          <a:lstStyle>
            <a:lvl1pPr>
              <a:defRPr/>
            </a:lvl1pPr>
          </a:lstStyle>
          <a:p>
            <a:fld id="{272097AA-C744-494F-B194-CDDE56147CFB}" type="slidenum">
              <a:rPr lang="en-US"/>
              <a:pPr/>
              <a:t>‹#›</a:t>
            </a:fld>
            <a:endParaRPr lang="en-US" dirty="0"/>
          </a:p>
        </p:txBody>
      </p:sp>
      <p:sp>
        <p:nvSpPr>
          <p:cNvPr id="5" name="Rectangle 7"/>
          <p:cNvSpPr>
            <a:spLocks noGrp="1" noChangeArrowheads="1"/>
          </p:cNvSpPr>
          <p:nvPr>
            <p:ph type="ftr" sz="quarter" idx="11"/>
          </p:nvPr>
        </p:nvSpPr>
        <p:spPr>
          <a:xfrm>
            <a:off x="3179763" y="6599238"/>
            <a:ext cx="4800600" cy="228600"/>
          </a:xfrm>
          <a:prstGeom prst="rect">
            <a:avLst/>
          </a:prstGeom>
          <a:ln/>
        </p:spPr>
        <p:txBody>
          <a:bodyPr/>
          <a:lstStyle>
            <a:lvl1pPr>
              <a:defRPr/>
            </a:lvl1pPr>
          </a:lstStyle>
          <a:p>
            <a:pPr>
              <a:defRPr/>
            </a:pPr>
            <a:r>
              <a:rPr lang="en-US" dirty="0" smtClean="0"/>
              <a:t>Internal Only</a:t>
            </a:r>
            <a:endParaRPr lang="en-US" dirty="0"/>
          </a:p>
        </p:txBody>
      </p:sp>
    </p:spTree>
    <p:extLst>
      <p:ext uri="{BB962C8B-B14F-4D97-AF65-F5344CB8AC3E}">
        <p14:creationId xmlns:p14="http://schemas.microsoft.com/office/powerpoint/2010/main" val="1858186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grpSp>
        <p:nvGrpSpPr>
          <p:cNvPr id="8"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hasCustomPrompt="1"/>
          </p:nvPr>
        </p:nvSpPr>
        <p:spPr bwMode="gray">
          <a:xfrm>
            <a:off x="2728912" y="1613350"/>
            <a:ext cx="6048376" cy="1354217"/>
          </a:xfrm>
          <a:prstGeom prst="rect">
            <a:avLst/>
          </a:prstGeom>
          <a:noFill/>
        </p:spPr>
        <p:txBody>
          <a:bodyPr lIns="0" tIns="0" rIns="0" bIns="0" anchor="b" anchorCtr="0">
            <a:spAutoFit/>
          </a:bodyPr>
          <a:lstStyle>
            <a:lvl1pPr>
              <a:defRPr sz="4400">
                <a:solidFill>
                  <a:schemeClr val="tx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gray">
          <a:xfrm>
            <a:off x="2728914" y="3274484"/>
            <a:ext cx="6048375" cy="2535605"/>
          </a:xfrm>
          <a:prstGeom prst="rect">
            <a:avLst/>
          </a:prstGeom>
          <a:noFill/>
        </p:spPr>
        <p:txBody>
          <a:bodyPr wrap="square" lIns="0" tIns="0" rIns="0" bIns="0">
            <a:noAutofit/>
          </a:bodyPr>
          <a:lstStyle>
            <a:lvl1pPr marL="0" indent="0" algn="l">
              <a:spcBef>
                <a:spcPts val="600"/>
              </a:spcBef>
              <a:buNone/>
              <a:defRPr sz="28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Large Text">
    <p:spTree>
      <p:nvGrpSpPr>
        <p:cNvPr id="1" name=""/>
        <p:cNvGrpSpPr/>
        <p:nvPr/>
      </p:nvGrpSpPr>
      <p:grpSpPr>
        <a:xfrm>
          <a:off x="0" y="0"/>
          <a:ext cx="0" cy="0"/>
          <a:chOff x="0" y="0"/>
          <a:chExt cx="0" cy="0"/>
        </a:xfrm>
      </p:grpSpPr>
      <p:grpSp>
        <p:nvGrpSpPr>
          <p:cNvPr id="3"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
        <p:nvSpPr>
          <p:cNvPr id="2" name="Title 1"/>
          <p:cNvSpPr>
            <a:spLocks noGrp="1"/>
          </p:cNvSpPr>
          <p:nvPr>
            <p:ph type="ctrTitle"/>
          </p:nvPr>
        </p:nvSpPr>
        <p:spPr bwMode="gray">
          <a:xfrm>
            <a:off x="2728913" y="2219252"/>
            <a:ext cx="6048375" cy="2988687"/>
          </a:xfrm>
          <a:prstGeom prst="rect">
            <a:avLst/>
          </a:prstGeom>
          <a:noFill/>
        </p:spPr>
        <p:txBody>
          <a:bodyPr wrap="square" lIns="0" tIns="0" rIns="0" bIns="0" anchor="t" anchorCtr="0">
            <a:noAutofit/>
          </a:bodyPr>
          <a:lstStyle>
            <a:lvl1pPr>
              <a:lnSpc>
                <a:spcPct val="80000"/>
              </a:lnSpc>
              <a:defRPr sz="9600">
                <a:solidFill>
                  <a:schemeClr val="tx2"/>
                </a:solidFill>
                <a:effectLst>
                  <a:reflection blurRad="6350" stA="55000" endA="300" endPos="45500" dir="5400000" sy="-100000" algn="bl" rotWithShape="0"/>
                </a:effectLst>
                <a:latin typeface="+mj-lt"/>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Gray Background">
    <p:spTree>
      <p:nvGrpSpPr>
        <p:cNvPr id="1" name=""/>
        <p:cNvGrpSpPr/>
        <p:nvPr/>
      </p:nvGrpSpPr>
      <p:grpSpPr>
        <a:xfrm>
          <a:off x="0" y="0"/>
          <a:ext cx="0" cy="0"/>
          <a:chOff x="0" y="0"/>
          <a:chExt cx="0" cy="0"/>
        </a:xfrm>
      </p:grpSpPr>
      <p:grpSp>
        <p:nvGrpSpPr>
          <p:cNvPr id="2" name="Group 7"/>
          <p:cNvGrpSpPr/>
          <p:nvPr userDrawn="1"/>
        </p:nvGrpSpPr>
        <p:grpSpPr bwMode="gray">
          <a:xfrm>
            <a:off x="0" y="0"/>
            <a:ext cx="9144000" cy="5886451"/>
            <a:chOff x="0" y="0"/>
            <a:chExt cx="9144000" cy="4414838"/>
          </a:xfrm>
        </p:grpSpPr>
        <p:sp>
          <p:nvSpPr>
            <p:cNvPr id="6" name="Rectangle 5"/>
            <p:cNvSpPr/>
            <p:nvPr userDrawn="1"/>
          </p:nvSpPr>
          <p:spPr bwMode="gray">
            <a:xfrm>
              <a:off x="0" y="0"/>
              <a:ext cx="9144000" cy="2168501"/>
            </a:xfrm>
            <a:prstGeom prst="rect">
              <a:avLst/>
            </a:prstGeom>
            <a:gradFill flip="none" rotWithShape="1">
              <a:gsLst>
                <a:gs pos="0">
                  <a:schemeClr val="bg1"/>
                </a:gs>
                <a:gs pos="34000">
                  <a:schemeClr val="accent1">
                    <a:tint val="13500"/>
                    <a:satMod val="250000"/>
                  </a:schemeClr>
                </a:gs>
                <a:gs pos="100000">
                  <a:schemeClr val="accent1">
                    <a:tint val="60000"/>
                    <a:satMod val="200000"/>
                  </a:schemeClr>
                </a:gs>
              </a:gsLst>
              <a:lin ang="1620000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atin typeface="+mj-lt"/>
              </a:endParaRPr>
            </a:p>
          </p:txBody>
        </p:sp>
        <p:sp>
          <p:nvSpPr>
            <p:cNvPr id="7" name="Rectangle 6"/>
            <p:cNvSpPr/>
            <p:nvPr userDrawn="1"/>
          </p:nvSpPr>
          <p:spPr bwMode="gray">
            <a:xfrm>
              <a:off x="0" y="2341322"/>
              <a:ext cx="9144000" cy="2073516"/>
            </a:xfrm>
            <a:prstGeom prst="rect">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smtClean="0">
                <a:latin typeface="+mj-lt"/>
              </a:endParaRPr>
            </a:p>
          </p:txBody>
        </p:sp>
      </p:grpSp>
    </p:spTree>
  </p:cSld>
  <p:clrMapOvr>
    <a:masterClrMapping/>
  </p:clrMapOvr>
  <p:transition>
    <p:fade/>
  </p:transition>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with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2728913" y="1331834"/>
            <a:ext cx="6048376" cy="1354217"/>
          </a:xfrm>
          <a:prstGeom prst="rect">
            <a:avLst/>
          </a:prstGeom>
          <a:noFill/>
        </p:spPr>
        <p:txBody>
          <a:bodyPr lIns="0" tIns="0" rIns="0" bIns="0" anchor="b" anchorCtr="0">
            <a:spAutoFit/>
          </a:bodyPr>
          <a:lstStyle>
            <a:lvl1pPr algn="l" defTabSz="914400" rtl="0" eaLnBrk="1" latinLnBrk="0" hangingPunct="1">
              <a:spcBef>
                <a:spcPct val="0"/>
              </a:spcBef>
              <a:buNone/>
              <a:defRPr lang="en-US" sz="4400" kern="1200" dirty="0">
                <a:solidFill>
                  <a:schemeClr val="tx2"/>
                </a:solidFill>
                <a:latin typeface="Verdana" pitchFamily="34" charset="0"/>
                <a:ea typeface="+mj-ea"/>
                <a:cs typeface="+mj-cs"/>
              </a:defRPr>
            </a:lvl1pPr>
          </a:lstStyle>
          <a:p>
            <a:r>
              <a:rPr lang="en-US" dirty="0" smtClean="0"/>
              <a:t>Click To Edit Master Title Style</a:t>
            </a:r>
            <a:endParaRPr lang="en-US" dirty="0"/>
          </a:p>
        </p:txBody>
      </p:sp>
      <p:sp>
        <p:nvSpPr>
          <p:cNvPr id="4" name="Content Placeholder 3"/>
          <p:cNvSpPr>
            <a:spLocks noGrp="1"/>
          </p:cNvSpPr>
          <p:nvPr>
            <p:ph sz="quarter" idx="10"/>
          </p:nvPr>
        </p:nvSpPr>
        <p:spPr bwMode="gray">
          <a:xfrm>
            <a:off x="2728914" y="3025776"/>
            <a:ext cx="6048375" cy="2803525"/>
          </a:xfrm>
          <a:prstGeom prst="rect">
            <a:avLst/>
          </a:prstGeom>
          <a:noFill/>
        </p:spPr>
        <p:txBody>
          <a:bodyPr lIns="0" tIns="0" rIns="0" bIns="0">
            <a:noAutofit/>
          </a:bodyPr>
          <a:lstStyle>
            <a:lvl1pPr>
              <a:spcBef>
                <a:spcPts val="1200"/>
              </a:spcBef>
              <a:buClr>
                <a:schemeClr val="tx2"/>
              </a:buClr>
              <a:buFont typeface="Wingdings" pitchFamily="2" charset="2"/>
              <a:buChar char=""/>
              <a:defRPr sz="2400">
                <a:solidFill>
                  <a:schemeClr val="bg2"/>
                </a:solidFill>
                <a:latin typeface="Verdana" pitchFamily="34" charset="0"/>
              </a:defRPr>
            </a:lvl1pPr>
            <a:lvl2pPr>
              <a:spcBef>
                <a:spcPts val="300"/>
              </a:spcBef>
              <a:buClr>
                <a:schemeClr val="tx2"/>
              </a:buClr>
              <a:buFont typeface="Verdana" pitchFamily="34" charset="0"/>
              <a:buChar char="–"/>
              <a:defRPr sz="2000">
                <a:solidFill>
                  <a:schemeClr val="bg2"/>
                </a:solidFill>
                <a:latin typeface="Verdana" pitchFamily="34" charset="0"/>
              </a:defRPr>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nSpc>
                <a:spcPts val="3600"/>
              </a:lnSpc>
              <a:defRPr sz="3200">
                <a:solidFill>
                  <a:schemeClr val="tx2"/>
                </a:solidFill>
                <a:latin typeface="Verdana"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bwMode="gray">
          <a:xfrm>
            <a:off x="366714" y="1432984"/>
            <a:ext cx="8410575" cy="4510616"/>
          </a:xfrm>
          <a:prstGeom prst="rect">
            <a:avLst/>
          </a:prstGeom>
          <a:noFill/>
        </p:spPr>
        <p:txBody>
          <a:bodyPr lIns="0" tIns="0" rIns="0" bIns="0">
            <a:noAutofit/>
          </a:bodyPr>
          <a:lstStyle>
            <a:lvl1pPr>
              <a:spcBef>
                <a:spcPts val="1200"/>
              </a:spcBef>
              <a:buClr>
                <a:schemeClr val="tx2"/>
              </a:buClr>
              <a:buFont typeface="Wingdings" pitchFamily="2" charset="2"/>
              <a:buChar char=""/>
              <a:defRPr>
                <a:solidFill>
                  <a:schemeClr val="bg2"/>
                </a:solidFill>
                <a:latin typeface="Verdana" pitchFamily="34" charset="0"/>
              </a:defRPr>
            </a:lvl1pPr>
            <a:lvl2pPr>
              <a:spcBef>
                <a:spcPts val="300"/>
              </a:spcBef>
              <a:buClr>
                <a:schemeClr val="tx2"/>
              </a:buClr>
              <a:buFont typeface="Verdana" pitchFamily="34" charset="0"/>
              <a:buChar char="–"/>
              <a:defRPr>
                <a:solidFill>
                  <a:schemeClr val="bg2"/>
                </a:solidFill>
                <a:latin typeface="Verdana" pitchFamily="34" charset="0"/>
              </a:defRPr>
            </a:lvl2pPr>
            <a:lvl3pPr>
              <a:spcBef>
                <a:spcPts val="300"/>
              </a:spcBef>
              <a:buClr>
                <a:schemeClr val="tx2"/>
              </a:buClr>
              <a:buFont typeface="Verdana" pitchFamily="34" charset="0"/>
              <a:buChar char="▪"/>
              <a:defRPr>
                <a:solidFill>
                  <a:schemeClr val="bg2"/>
                </a:solidFill>
                <a:latin typeface="Verdana" pitchFamily="34" charset="0"/>
              </a:defRPr>
            </a:lvl3pPr>
            <a:lvl4pPr marL="1658938" indent="-287338">
              <a:spcBef>
                <a:spcPts val="300"/>
              </a:spcBef>
              <a:buClr>
                <a:schemeClr val="tx2"/>
              </a:buClr>
              <a:buFont typeface="Verdana" pitchFamily="34" charset="0"/>
              <a:buChar char="—"/>
              <a:defRPr>
                <a:solidFill>
                  <a:schemeClr val="bg2"/>
                </a:solidFill>
                <a:latin typeface="Verdana" pitchFamily="34" charset="0"/>
              </a:defRPr>
            </a:lvl4pPr>
            <a:lvl5pPr>
              <a:spcBef>
                <a:spcPts val="300"/>
              </a:spcBef>
              <a:buClr>
                <a:schemeClr val="tx2"/>
              </a:buClr>
              <a:buFont typeface="Verdana" pitchFamily="34" charset="0"/>
              <a:buChar char="»"/>
              <a:defRPr sz="1600">
                <a:solidFill>
                  <a:schemeClr val="bg2"/>
                </a:solidFill>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410575" cy="920751"/>
          </a:xfrm>
          <a:prstGeom prst="rect">
            <a:avLst/>
          </a:prstGeom>
          <a:noFill/>
        </p:spPr>
        <p:txBody>
          <a:bodyPr lIns="0" tIns="0" rIns="0" bIns="0" anchor="b" anchorCtr="0"/>
          <a:lstStyle>
            <a:lvl1pPr algn="l" defTabSz="914400" rtl="0" eaLnBrk="1" latinLnBrk="0" hangingPunct="1">
              <a:lnSpc>
                <a:spcPts val="3600"/>
              </a:lnSpc>
              <a:spcBef>
                <a:spcPct val="0"/>
              </a:spcBef>
              <a:buNone/>
              <a:defRPr lang="en-US" sz="3200" kern="1200" dirty="0">
                <a:solidFill>
                  <a:schemeClr val="tx2"/>
                </a:solidFill>
                <a:latin typeface="Verdana"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366714" y="1123950"/>
            <a:ext cx="8410575" cy="461625"/>
          </a:xfrm>
          <a:prstGeom prst="rect">
            <a:avLst/>
          </a:prstGeom>
          <a:noFill/>
        </p:spPr>
        <p:txBody>
          <a:bodyPr lIns="0" tIns="0" rIns="0" bIns="0" anchor="t" anchorCtr="0"/>
          <a:lstStyle>
            <a:lvl1pPr marL="0" indent="0">
              <a:spcBef>
                <a:spcPts val="0"/>
              </a:spcBef>
              <a:buNone/>
              <a:tabLst/>
              <a:defRPr sz="2000" b="0">
                <a:solidFill>
                  <a:schemeClr val="bg2"/>
                </a:solidFill>
                <a:latin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12" name="TextBox 11"/>
          <p:cNvSpPr txBox="1"/>
          <p:nvPr/>
        </p:nvSpPr>
        <p:spPr bwMode="gray">
          <a:xfrm flipH="1">
            <a:off x="8553450" y="6710722"/>
            <a:ext cx="533400" cy="123111"/>
          </a:xfrm>
          <a:prstGeom prst="rect">
            <a:avLst/>
          </a:prstGeom>
          <a:noFill/>
        </p:spPr>
        <p:txBody>
          <a:bodyPr wrap="square" lIns="0" tIns="0" rIns="0" bIns="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61F684CE-B7BB-4223-BA2B-B47808B845F1}" type="slidenum">
              <a:rPr lang="en-US" sz="800" smtClean="0">
                <a:solidFill>
                  <a:schemeClr val="bg2"/>
                </a:solidFill>
                <a:latin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dirty="0" smtClean="0">
              <a:solidFill>
                <a:schemeClr val="bg2"/>
              </a:solidFill>
              <a:latin typeface="+mn-lt"/>
            </a:endParaRPr>
          </a:p>
        </p:txBody>
      </p:sp>
      <p:sp>
        <p:nvSpPr>
          <p:cNvPr id="10" name="TextBox 9"/>
          <p:cNvSpPr txBox="1"/>
          <p:nvPr/>
        </p:nvSpPr>
        <p:spPr bwMode="gray">
          <a:xfrm>
            <a:off x="366714" y="6710722"/>
            <a:ext cx="2898229" cy="123111"/>
          </a:xfrm>
          <a:prstGeom prst="rect">
            <a:avLst/>
          </a:prstGeom>
          <a:noFill/>
        </p:spPr>
        <p:txBody>
          <a:bodyPr wrap="non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mn-lt"/>
              </a:rPr>
              <a:t>© Copyright 2012 EMC Corporation. All rights reserved.</a:t>
            </a:r>
          </a:p>
        </p:txBody>
      </p:sp>
      <p:sp>
        <p:nvSpPr>
          <p:cNvPr id="6" name="Rectangle 5"/>
          <p:cNvSpPr/>
          <p:nvPr/>
        </p:nvSpPr>
        <p:spPr bwMode="gray">
          <a:xfrm>
            <a:off x="0" y="6172200"/>
            <a:ext cx="9144000" cy="514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Verdana" pitchFamily="34" charset="0"/>
            </a:endParaRPr>
          </a:p>
        </p:txBody>
      </p:sp>
      <p:pic>
        <p:nvPicPr>
          <p:cNvPr id="9" name="Picture 8" descr="EMC logo white-lg.png"/>
          <p:cNvPicPr>
            <a:picLocks noChangeAspect="1"/>
          </p:cNvPicPr>
          <p:nvPr/>
        </p:nvPicPr>
        <p:blipFill>
          <a:blip r:embed="rId28" cstate="screen"/>
          <a:srcRect/>
          <a:stretch>
            <a:fillRect/>
          </a:stretch>
        </p:blipFill>
        <p:spPr bwMode="gray">
          <a:xfrm>
            <a:off x="7848600" y="6280319"/>
            <a:ext cx="928688" cy="292447"/>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94" r:id="rId3"/>
    <p:sldLayoutId id="2147483696" r:id="rId4"/>
    <p:sldLayoutId id="2147483697"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93" r:id="rId14"/>
    <p:sldLayoutId id="2147483692" r:id="rId15"/>
    <p:sldLayoutId id="2147483682" r:id="rId16"/>
    <p:sldLayoutId id="2147483698" r:id="rId17"/>
    <p:sldLayoutId id="2147483684" r:id="rId18"/>
    <p:sldLayoutId id="2147483686" r:id="rId19"/>
    <p:sldLayoutId id="2147483689" r:id="rId20"/>
    <p:sldLayoutId id="2147483690" r:id="rId21"/>
    <p:sldLayoutId id="2147483688" r:id="rId22"/>
    <p:sldLayoutId id="2147483695" r:id="rId23"/>
    <p:sldLayoutId id="2147483691" r:id="rId24"/>
    <p:sldLayoutId id="2147483687" r:id="rId25"/>
    <p:sldLayoutId id="2147483699" r:id="rId26"/>
  </p:sldLayoutIdLst>
  <p:transition>
    <p:fade/>
  </p:transition>
  <p:timing>
    <p:tnLst>
      <p:par>
        <p:cTn id="1" dur="indefinite" restart="never" nodeType="tmRoot"/>
      </p:par>
    </p:tnLst>
  </p:timing>
  <p:txStyles>
    <p:title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p:titleStyle>
    <p:body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e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4.wmf"/><Relationship Id="rId5" Type="http://schemas.openxmlformats.org/officeDocument/2006/relationships/image" Target="../media/image46.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eg"/><Relationship Id="rId1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vlab.demoemc.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powerlink.emc.com/km/appmanager/km/secureDesktop?internalId=0b014066800224a3" TargetMode="External"/><Relationship Id="rId3" Type="http://schemas.openxmlformats.org/officeDocument/2006/relationships/hyperlink" Target="mailto:VMAXDEALSUPPORTDESK@emc.com" TargetMode="External"/><Relationship Id="rId7" Type="http://schemas.openxmlformats.org/officeDocument/2006/relationships/hyperlink" Target="https://education.emc.com/part/accreditation/" TargetMode="External"/><Relationship Id="rId12" Type="http://schemas.openxmlformats.org/officeDocument/2006/relationships/hyperlink" Target="mailto:PartnerTechSupport@emc.com" TargetMode="External"/><Relationship Id="rId2" Type="http://schemas.openxmlformats.org/officeDocument/2006/relationships/hyperlink" Target="https://community.emc.com/community/partner" TargetMode="External"/><Relationship Id="rId1" Type="http://schemas.openxmlformats.org/officeDocument/2006/relationships/slideLayout" Target="../slideLayouts/slideLayout7.xml"/><Relationship Id="rId6" Type="http://schemas.openxmlformats.org/officeDocument/2006/relationships/hyperlink" Target="http://www.emcdemocenter.com/" TargetMode="External"/><Relationship Id="rId11" Type="http://schemas.openxmlformats.org/officeDocument/2006/relationships/hyperlink" Target="mailto:PSC-APJ@emc.com" TargetMode="External"/><Relationship Id="rId5" Type="http://schemas.openxmlformats.org/officeDocument/2006/relationships/hyperlink" Target="https://portal.demoemc.com/reg-login/login.html" TargetMode="External"/><Relationship Id="rId10" Type="http://schemas.openxmlformats.org/officeDocument/2006/relationships/hyperlink" Target="mailto:PSCEMEA@emc.com" TargetMode="External"/><Relationship Id="rId4" Type="http://schemas.openxmlformats.org/officeDocument/2006/relationships/hyperlink" Target="http://powerlink.emc.com/km/appmanager/km/secureDesktop?_nfpb=true&amp;_pageLabel=image7b&amp;internalId=0b014066805a90d8&amp;_irrt=true" TargetMode="External"/><Relationship Id="rId9" Type="http://schemas.openxmlformats.org/officeDocument/2006/relationships/hyperlink" Target="mailto:PSCNA@emc.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mailto:emcvelocitywebcastseries@emc.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powerlink.emc.com/km/appmanager/km/secureDesktop?internalId=0b0140668065623f"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91.jpe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jpeg"/><Relationship Id="rId9" Type="http://schemas.openxmlformats.org/officeDocument/2006/relationships/image" Target="../media/image94.png"/></Relationships>
</file>

<file path=ppt/slides/_rels/slide35.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96.png"/><Relationship Id="rId7" Type="http://schemas.openxmlformats.org/officeDocument/2006/relationships/image" Target="../media/image99.jpe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55.tiff"/><Relationship Id="rId5" Type="http://schemas.openxmlformats.org/officeDocument/2006/relationships/image" Target="../media/image98.jpeg"/><Relationship Id="rId4" Type="http://schemas.openxmlformats.org/officeDocument/2006/relationships/image" Target="../media/image97.jpeg"/><Relationship Id="rId9" Type="http://schemas.openxmlformats.org/officeDocument/2006/relationships/image" Target="../media/image101.png"/></Relationships>
</file>

<file path=ppt/slides/_rels/slide36.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6.png"/><Relationship Id="rId3" Type="http://schemas.openxmlformats.org/officeDocument/2006/relationships/image" Target="../media/image102.png"/><Relationship Id="rId21" Type="http://schemas.openxmlformats.org/officeDocument/2006/relationships/image" Target="../media/image119.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5.png"/><Relationship Id="rId2" Type="http://schemas.openxmlformats.org/officeDocument/2006/relationships/notesSlide" Target="../notesSlides/notesSlide34.xml"/><Relationship Id="rId16" Type="http://schemas.openxmlformats.org/officeDocument/2006/relationships/image" Target="../media/image114.png"/><Relationship Id="rId20" Type="http://schemas.openxmlformats.org/officeDocument/2006/relationships/image" Target="../media/image118.png"/><Relationship Id="rId1" Type="http://schemas.openxmlformats.org/officeDocument/2006/relationships/slideLayout" Target="../slideLayouts/slideLayout9.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3.png"/><Relationship Id="rId10" Type="http://schemas.openxmlformats.org/officeDocument/2006/relationships/image" Target="../media/image109.png"/><Relationship Id="rId19" Type="http://schemas.openxmlformats.org/officeDocument/2006/relationships/image" Target="../media/image117.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55.tiff"/></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4.xml"/><Relationship Id="rId7" Type="http://schemas.openxmlformats.org/officeDocument/2006/relationships/image" Target="../media/image21.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hyperlink" Target="http://powerlink.emc.com/km/live1/en_US/Offering_Basics/Articles_and_Announcements/VMAX10K-Enginuity5876-Q4-12SR-article.docx?mtcs=ZXZlbnRUeXBlPUttQ2xpY2tDb250ZW50RXZlbnQsZG9jdW1lbnRJZD0wOTAxNDA2NjgwNmI1MDRiLGRvY3VtZW50VHlwZT1kb2N4LG5hdmVOb2RlPTBiMDE0MDY2O"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4.wmf"/><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286000" y="1820109"/>
            <a:ext cx="6491288" cy="2031325"/>
          </a:xfrm>
        </p:spPr>
        <p:txBody>
          <a:bodyPr/>
          <a:lstStyle/>
          <a:p>
            <a:r>
              <a:rPr lang="en-US" dirty="0" smtClean="0"/>
              <a:t>VMAX 10K Enterprise Class for the Growing Mid-Market Customer </a:t>
            </a:r>
            <a:endParaRPr lang="en-US" dirty="0"/>
          </a:p>
        </p:txBody>
      </p:sp>
      <p:sp>
        <p:nvSpPr>
          <p:cNvPr id="3" name="Subtitle 2"/>
          <p:cNvSpPr>
            <a:spLocks noGrp="1"/>
          </p:cNvSpPr>
          <p:nvPr>
            <p:ph type="subTitle" idx="1"/>
          </p:nvPr>
        </p:nvSpPr>
        <p:spPr bwMode="gray">
          <a:xfrm>
            <a:off x="1981200" y="4191000"/>
            <a:ext cx="6934200" cy="1846659"/>
          </a:xfrm>
        </p:spPr>
        <p:txBody>
          <a:bodyPr/>
          <a:lstStyle/>
          <a:p>
            <a:r>
              <a:rPr lang="en-US" dirty="0" smtClean="0"/>
              <a:t>Bill Leslie – Corporate Systems Engineer for Partners and Solutions</a:t>
            </a:r>
          </a:p>
          <a:p>
            <a:endParaRPr lang="en-US" dirty="0" smtClean="0"/>
          </a:p>
          <a:p>
            <a:endParaRPr lang="en-US" dirty="0" smtClean="0"/>
          </a:p>
          <a:p>
            <a:r>
              <a:rPr lang="en-US" dirty="0" smtClean="0"/>
              <a:t>November 28, 2012</a:t>
            </a:r>
          </a:p>
        </p:txBody>
      </p:sp>
      <p:grpSp>
        <p:nvGrpSpPr>
          <p:cNvPr id="4" name="Group 11"/>
          <p:cNvGrpSpPr/>
          <p:nvPr/>
        </p:nvGrpSpPr>
        <p:grpSpPr>
          <a:xfrm>
            <a:off x="228600" y="228600"/>
            <a:ext cx="4114800" cy="1371600"/>
            <a:chOff x="228601" y="114300"/>
            <a:chExt cx="9204690" cy="3086099"/>
          </a:xfrm>
        </p:grpSpPr>
        <p:pic>
          <p:nvPicPr>
            <p:cNvPr id="8" name="Picture 7" descr="Master.png"/>
            <p:cNvPicPr>
              <a:picLocks noChangeAspect="1"/>
            </p:cNvPicPr>
            <p:nvPr/>
          </p:nvPicPr>
          <p:blipFill>
            <a:blip r:embed="rId3" cstate="print"/>
            <a:stretch>
              <a:fillRect/>
            </a:stretch>
          </p:blipFill>
          <p:spPr>
            <a:xfrm>
              <a:off x="228601" y="114300"/>
              <a:ext cx="9204690" cy="3086099"/>
            </a:xfrm>
            <a:prstGeom prst="rect">
              <a:avLst/>
            </a:prstGeom>
          </p:spPr>
        </p:pic>
        <p:sp>
          <p:nvSpPr>
            <p:cNvPr id="10" name="Rectangle 9"/>
            <p:cNvSpPr/>
            <p:nvPr/>
          </p:nvSpPr>
          <p:spPr>
            <a:xfrm>
              <a:off x="6972300" y="2628900"/>
              <a:ext cx="2171700"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2" descr="http://info.emc.com/core/images/velocitysolution.jpg"/>
          <p:cNvPicPr>
            <a:picLocks noChangeAspect="1" noChangeArrowheads="1"/>
          </p:cNvPicPr>
          <p:nvPr/>
        </p:nvPicPr>
        <p:blipFill>
          <a:blip r:embed="rId4" cstate="print"/>
          <a:srcRect/>
          <a:stretch>
            <a:fillRect/>
          </a:stretch>
        </p:blipFill>
        <p:spPr bwMode="auto">
          <a:xfrm>
            <a:off x="7772400" y="5029200"/>
            <a:ext cx="1028700" cy="173864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bwMode="auto">
          <a:xfrm>
            <a:off x="381000" y="0"/>
            <a:ext cx="8410575" cy="920751"/>
          </a:xfrm>
          <a:prstGeom prst="rect">
            <a:avLst/>
          </a:prstGeom>
          <a:noFill/>
          <a:ln>
            <a:miter lim="800000"/>
            <a:headEnd/>
            <a:tailEnd/>
          </a:ln>
        </p:spPr>
        <p:txBody>
          <a:bodyPr>
            <a:normAutofit/>
          </a:bodyPr>
          <a:lstStyle/>
          <a:p>
            <a:pPr lvl="0">
              <a:lnSpc>
                <a:spcPts val="3600"/>
              </a:lnSpc>
            </a:pPr>
            <a:r>
              <a:rPr lang="en-US" sz="2800" dirty="0" smtClean="0">
                <a:solidFill>
                  <a:schemeClr val="tx2"/>
                </a:solidFill>
                <a:latin typeface="Verdana" pitchFamily="34" charset="0"/>
              </a:rPr>
              <a:t>More than 15 VMAX Enginuity Enhancements</a:t>
            </a:r>
            <a:endParaRPr lang="en-US" sz="2800" baseline="30000" dirty="0" smtClean="0">
              <a:solidFill>
                <a:schemeClr val="tx2"/>
              </a:solidFill>
              <a:latin typeface="Verdana" pitchFamily="34" charset="0"/>
            </a:endParaRPr>
          </a:p>
        </p:txBody>
      </p:sp>
      <p:sp>
        <p:nvSpPr>
          <p:cNvPr id="66" name="Text Placeholder 65"/>
          <p:cNvSpPr>
            <a:spLocks noGrp="1"/>
          </p:cNvSpPr>
          <p:nvPr>
            <p:ph type="body" idx="1"/>
          </p:nvPr>
        </p:nvSpPr>
        <p:spPr>
          <a:xfrm>
            <a:off x="381001" y="838200"/>
            <a:ext cx="8763000" cy="461625"/>
          </a:xfrm>
        </p:spPr>
        <p:txBody>
          <a:bodyPr/>
          <a:lstStyle/>
          <a:p>
            <a:r>
              <a:rPr lang="en-US" sz="1600" dirty="0" smtClean="0">
                <a:ea typeface="Verdana" pitchFamily="34" charset="0"/>
                <a:cs typeface="Verdana" pitchFamily="34" charset="0"/>
              </a:rPr>
              <a:t>Enginuity Operating Environment Update Simplify Virtualized Workloads &amp; Cloud</a:t>
            </a:r>
          </a:p>
          <a:p>
            <a:endParaRPr lang="en-US" dirty="0"/>
          </a:p>
        </p:txBody>
      </p:sp>
      <p:sp>
        <p:nvSpPr>
          <p:cNvPr id="33795" name="Rectangle 2"/>
          <p:cNvSpPr>
            <a:spLocks noChangeArrowheads="1"/>
          </p:cNvSpPr>
          <p:nvPr/>
        </p:nvSpPr>
        <p:spPr bwMode="gray">
          <a:xfrm>
            <a:off x="460375" y="914400"/>
            <a:ext cx="8683625" cy="377826"/>
          </a:xfrm>
          <a:prstGeom prst="rect">
            <a:avLst/>
          </a:prstGeom>
          <a:noFill/>
          <a:ln w="9525" algn="ctr">
            <a:noFill/>
            <a:miter lim="800000"/>
            <a:headEnd/>
            <a:tailEnd/>
          </a:ln>
        </p:spPr>
        <p:txBody>
          <a:bodyPr lIns="0" tIns="0" rIns="0" bIns="0"/>
          <a:lstStyle/>
          <a:p>
            <a:endParaRPr lang="en-US" sz="1600" dirty="0">
              <a:latin typeface="Verdana" pitchFamily="34" charset="0"/>
              <a:ea typeface="Verdana" pitchFamily="34" charset="0"/>
              <a:cs typeface="Verdana" pitchFamily="34" charset="0"/>
            </a:endParaRPr>
          </a:p>
        </p:txBody>
      </p:sp>
      <p:sp>
        <p:nvSpPr>
          <p:cNvPr id="9" name="Rounded Rectangle 8"/>
          <p:cNvSpPr/>
          <p:nvPr/>
        </p:nvSpPr>
        <p:spPr bwMode="gray">
          <a:xfrm>
            <a:off x="228600" y="1295400"/>
            <a:ext cx="8534400" cy="1126265"/>
          </a:xfrm>
          <a:prstGeom prst="roundRect">
            <a:avLst>
              <a:gd name="adj" fmla="val 2500"/>
            </a:avLst>
          </a:prstGeom>
          <a:gradFill flip="none" rotWithShape="1">
            <a:gsLst>
              <a:gs pos="0">
                <a:schemeClr val="accent1">
                  <a:lumMod val="20000"/>
                  <a:lumOff val="80000"/>
                </a:schemeClr>
              </a:gs>
              <a:gs pos="100000">
                <a:schemeClr val="bg1"/>
              </a:gs>
            </a:gsLst>
            <a:lin ang="0" scaled="1"/>
            <a:tileRect/>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33363" indent="-233363" algn="ctr" fontAlgn="auto">
              <a:spcBef>
                <a:spcPts val="0"/>
              </a:spcBef>
              <a:spcAft>
                <a:spcPts val="0"/>
              </a:spcAft>
              <a:defRPr/>
            </a:pPr>
            <a:r>
              <a:rPr lang="en-US" sz="1600" b="1" dirty="0" smtClean="0">
                <a:solidFill>
                  <a:schemeClr val="tx2">
                    <a:lumMod val="50000"/>
                  </a:schemeClr>
                </a:solidFill>
                <a:latin typeface="Verdana" pitchFamily="34" charset="0"/>
                <a:ea typeface="Verdana" pitchFamily="34" charset="0"/>
                <a:cs typeface="Verdana" pitchFamily="34" charset="0"/>
              </a:rPr>
              <a:t>Customer Benefits</a:t>
            </a:r>
          </a:p>
          <a:p>
            <a:pPr marL="233363" indent="-233363" fontAlgn="auto">
              <a:spcBef>
                <a:spcPts val="0"/>
              </a:spcBef>
              <a:spcAft>
                <a:spcPts val="0"/>
              </a:spcAft>
              <a:buFont typeface="Arial" pitchFamily="34" charset="0"/>
              <a:buChar char="•"/>
              <a:defRPr/>
            </a:pPr>
            <a:r>
              <a:rPr lang="en-US" sz="1600" dirty="0" smtClean="0">
                <a:solidFill>
                  <a:schemeClr val="tx2"/>
                </a:solidFill>
                <a:latin typeface="Verdana" pitchFamily="34" charset="0"/>
              </a:rPr>
              <a:t>Across the board improvements in performance, efficiency and management</a:t>
            </a:r>
          </a:p>
          <a:p>
            <a:pPr marL="233363" indent="-233363" fontAlgn="auto">
              <a:spcBef>
                <a:spcPts val="0"/>
              </a:spcBef>
              <a:spcAft>
                <a:spcPts val="0"/>
              </a:spcAft>
              <a:buFont typeface="Arial" pitchFamily="34" charset="0"/>
              <a:buChar char="•"/>
              <a:defRPr/>
            </a:pPr>
            <a:r>
              <a:rPr lang="en-US" sz="1600" dirty="0" smtClean="0">
                <a:solidFill>
                  <a:schemeClr val="tx2"/>
                </a:solidFill>
                <a:latin typeface="Verdana" pitchFamily="34" charset="0"/>
              </a:rPr>
              <a:t>Manage everything VMAX and DMX from Unisphere</a:t>
            </a:r>
          </a:p>
          <a:p>
            <a:pPr marL="233363" indent="-233363" fontAlgn="auto">
              <a:spcBef>
                <a:spcPts val="0"/>
              </a:spcBef>
              <a:spcAft>
                <a:spcPts val="0"/>
              </a:spcAft>
              <a:buFont typeface="Arial" pitchFamily="34" charset="0"/>
              <a:buChar char="•"/>
              <a:defRPr/>
            </a:pPr>
            <a:r>
              <a:rPr lang="en-US" sz="1600" dirty="0" smtClean="0">
                <a:solidFill>
                  <a:schemeClr val="tx2"/>
                </a:solidFill>
                <a:latin typeface="Verdana" pitchFamily="34" charset="0"/>
              </a:rPr>
              <a:t>More flexible storage deployment options</a:t>
            </a:r>
          </a:p>
        </p:txBody>
      </p:sp>
      <p:pic>
        <p:nvPicPr>
          <p:cNvPr id="11" name="Picture 2" descr="http://ts4.mm.bing.net/th?id=I4579385020581195&amp;pid=1.7&amp;w=212&amp;h=143&amp;c=7&amp;rs=1"/>
          <p:cNvPicPr>
            <a:picLocks noChangeAspect="1" noChangeArrowheads="1"/>
          </p:cNvPicPr>
          <p:nvPr/>
        </p:nvPicPr>
        <p:blipFill>
          <a:blip r:embed="rId3" cstate="print"/>
          <a:srcRect/>
          <a:stretch>
            <a:fillRect/>
          </a:stretch>
        </p:blipFill>
        <p:spPr bwMode="auto">
          <a:xfrm>
            <a:off x="7398325" y="2462150"/>
            <a:ext cx="1401289" cy="945209"/>
          </a:xfrm>
          <a:prstGeom prst="rect">
            <a:avLst/>
          </a:prstGeom>
          <a:noFill/>
        </p:spPr>
      </p:pic>
      <p:sp>
        <p:nvSpPr>
          <p:cNvPr id="12" name="Rectangle 11"/>
          <p:cNvSpPr/>
          <p:nvPr/>
        </p:nvSpPr>
        <p:spPr>
          <a:xfrm>
            <a:off x="381000" y="3657600"/>
            <a:ext cx="1524000" cy="2043236"/>
          </a:xfrm>
          <a:prstGeom prst="rect">
            <a:avLst/>
          </a:prstGeom>
          <a:gradFill>
            <a:gsLst>
              <a:gs pos="0">
                <a:schemeClr val="bg1"/>
              </a:gs>
              <a:gs pos="24000">
                <a:schemeClr val="bg1"/>
              </a:gs>
              <a:gs pos="100000">
                <a:schemeClr val="tx2">
                  <a:lumMod val="20000"/>
                  <a:lumOff val="80000"/>
                </a:schemeClr>
              </a:gs>
            </a:gsLst>
          </a:gra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Content Placeholder 2"/>
          <p:cNvSpPr txBox="1">
            <a:spLocks/>
          </p:cNvSpPr>
          <p:nvPr/>
        </p:nvSpPr>
        <p:spPr>
          <a:xfrm>
            <a:off x="393030" y="3710048"/>
            <a:ext cx="1511970" cy="2157065"/>
          </a:xfrm>
          <a:prstGeom prst="rect">
            <a:avLst/>
          </a:prstGeom>
        </p:spPr>
        <p:txBody>
          <a:bodyPr lIns="0" tIns="0" rIns="0" bIns="0"/>
          <a:lstStyle>
            <a:lvl1pPr marL="228600" indent="-228600" algn="l" defTabSz="914400" rtl="0" eaLnBrk="1" latinLnBrk="0" hangingPunct="1">
              <a:spcBef>
                <a:spcPts val="1200"/>
              </a:spcBef>
              <a:buClr>
                <a:schemeClr val="tx2"/>
              </a:buClr>
              <a:buFont typeface="Arial" pitchFamily="34" charset="0"/>
              <a:buChar char="•"/>
              <a:defRPr sz="2800" kern="1200">
                <a:solidFill>
                  <a:schemeClr val="bg2"/>
                </a:solidFill>
                <a:latin typeface="MetaNormalLF-Roman" pitchFamily="34" charset="0"/>
                <a:ea typeface="+mn-ea"/>
                <a:cs typeface="+mn-cs"/>
              </a:defRPr>
            </a:lvl1pPr>
            <a:lvl2pPr marL="742950" indent="-285750" algn="l" defTabSz="914400" rtl="0" eaLnBrk="1" latinLnBrk="0" hangingPunct="1">
              <a:spcBef>
                <a:spcPts val="600"/>
              </a:spcBef>
              <a:buClr>
                <a:schemeClr val="tx2"/>
              </a:buClr>
              <a:buFont typeface="Arial" pitchFamily="34" charset="0"/>
              <a:buChar char="–"/>
              <a:defRPr sz="2400" kern="1200">
                <a:solidFill>
                  <a:schemeClr val="bg2"/>
                </a:solidFill>
                <a:latin typeface="MetaNormalLF-Roman" pitchFamily="34" charset="0"/>
                <a:ea typeface="+mn-ea"/>
                <a:cs typeface="+mn-cs"/>
              </a:defRPr>
            </a:lvl2pPr>
            <a:lvl3pPr marL="1143000" indent="-228600" algn="l" defTabSz="914400" rtl="0" eaLnBrk="1" latinLnBrk="0" hangingPunct="1">
              <a:spcBef>
                <a:spcPts val="600"/>
              </a:spcBef>
              <a:buClr>
                <a:schemeClr val="tx2"/>
              </a:buClr>
              <a:buFont typeface="Arial" pitchFamily="34" charset="0"/>
              <a:buChar char="•"/>
              <a:defRPr sz="2000" kern="1200">
                <a:solidFill>
                  <a:schemeClr val="bg2"/>
                </a:solidFill>
                <a:latin typeface="MetaNormalLF-Roman" pitchFamily="34" charset="0"/>
                <a:ea typeface="+mn-ea"/>
                <a:cs typeface="+mn-cs"/>
              </a:defRPr>
            </a:lvl3pPr>
            <a:lvl4pPr marL="1600200" indent="-228600" algn="l" defTabSz="914400" rtl="0" eaLnBrk="1" latinLnBrk="0" hangingPunct="1">
              <a:spcBef>
                <a:spcPts val="600"/>
              </a:spcBef>
              <a:buClr>
                <a:schemeClr val="tx2"/>
              </a:buClr>
              <a:buFont typeface="Wingdings" pitchFamily="2" charset="2"/>
              <a:buChar char="§"/>
              <a:defRPr sz="1800" kern="1200">
                <a:solidFill>
                  <a:schemeClr val="bg2"/>
                </a:solidFill>
                <a:latin typeface="MetaNormalLF-Roman" pitchFamily="34" charset="0"/>
                <a:ea typeface="+mn-ea"/>
                <a:cs typeface="+mn-cs"/>
              </a:defRPr>
            </a:lvl4pPr>
            <a:lvl5pPr marL="2057400" indent="-228600" algn="l" defTabSz="914400" rtl="0" eaLnBrk="1" latinLnBrk="0" hangingPunct="1">
              <a:spcBef>
                <a:spcPts val="600"/>
              </a:spcBef>
              <a:buClr>
                <a:schemeClr val="tx2"/>
              </a:buClr>
              <a:buFont typeface="Arial" pitchFamily="34" charset="0"/>
              <a:buChar char="»"/>
              <a:defRPr sz="1600" kern="1200">
                <a:solidFill>
                  <a:schemeClr val="bg2"/>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dirty="0" smtClean="0">
                <a:solidFill>
                  <a:schemeClr val="tx2"/>
                </a:solidFill>
                <a:latin typeface="+mn-lt"/>
              </a:rPr>
              <a:t>Front End Performance</a:t>
            </a:r>
            <a:endParaRPr lang="en-US" sz="2000" dirty="0" smtClean="0">
              <a:latin typeface="+mn-lt"/>
            </a:endParaRPr>
          </a:p>
          <a:p>
            <a:pPr marL="0" indent="0" algn="ctr">
              <a:spcBef>
                <a:spcPts val="600"/>
              </a:spcBef>
              <a:buNone/>
            </a:pPr>
            <a:r>
              <a:rPr lang="en-US" sz="1200" dirty="0" smtClean="0">
                <a:solidFill>
                  <a:schemeClr val="tx1"/>
                </a:solidFill>
                <a:latin typeface="+mn-lt"/>
              </a:rPr>
              <a:t>Host I/O Limits make performance more manageable for multi-tenant and cloud environments</a:t>
            </a:r>
          </a:p>
        </p:txBody>
      </p:sp>
      <p:sp>
        <p:nvSpPr>
          <p:cNvPr id="14" name="Rectangle 13"/>
          <p:cNvSpPr/>
          <p:nvPr/>
        </p:nvSpPr>
        <p:spPr>
          <a:xfrm>
            <a:off x="2096981" y="3657600"/>
            <a:ext cx="1524000" cy="2043236"/>
          </a:xfrm>
          <a:prstGeom prst="rect">
            <a:avLst/>
          </a:prstGeom>
          <a:gradFill>
            <a:gsLst>
              <a:gs pos="0">
                <a:schemeClr val="bg1"/>
              </a:gs>
              <a:gs pos="24000">
                <a:schemeClr val="bg1"/>
              </a:gs>
              <a:gs pos="100000">
                <a:schemeClr val="tx2">
                  <a:lumMod val="20000"/>
                  <a:lumOff val="80000"/>
                </a:schemeClr>
              </a:gs>
            </a:gsLst>
          </a:gra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5" name="Rectangle 14"/>
          <p:cNvSpPr/>
          <p:nvPr/>
        </p:nvSpPr>
        <p:spPr>
          <a:xfrm>
            <a:off x="3812962" y="3657600"/>
            <a:ext cx="1524000" cy="2043236"/>
          </a:xfrm>
          <a:prstGeom prst="rect">
            <a:avLst/>
          </a:prstGeom>
          <a:gradFill>
            <a:gsLst>
              <a:gs pos="0">
                <a:schemeClr val="bg1"/>
              </a:gs>
              <a:gs pos="24000">
                <a:schemeClr val="bg1"/>
              </a:gs>
              <a:gs pos="100000">
                <a:schemeClr val="tx2">
                  <a:lumMod val="20000"/>
                  <a:lumOff val="80000"/>
                </a:schemeClr>
              </a:gs>
            </a:gsLst>
          </a:gra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Rectangle 15"/>
          <p:cNvSpPr/>
          <p:nvPr/>
        </p:nvSpPr>
        <p:spPr>
          <a:xfrm>
            <a:off x="5528943" y="3657600"/>
            <a:ext cx="1524000" cy="2043236"/>
          </a:xfrm>
          <a:prstGeom prst="rect">
            <a:avLst/>
          </a:prstGeom>
          <a:gradFill>
            <a:gsLst>
              <a:gs pos="0">
                <a:schemeClr val="bg1"/>
              </a:gs>
              <a:gs pos="24000">
                <a:schemeClr val="bg1"/>
              </a:gs>
              <a:gs pos="100000">
                <a:schemeClr val="tx2">
                  <a:lumMod val="20000"/>
                  <a:lumOff val="80000"/>
                </a:schemeClr>
              </a:gs>
            </a:gsLst>
          </a:gra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7" name="Rectangle 16"/>
          <p:cNvSpPr/>
          <p:nvPr/>
        </p:nvSpPr>
        <p:spPr>
          <a:xfrm>
            <a:off x="7322125" y="3657600"/>
            <a:ext cx="1610230" cy="2043236"/>
          </a:xfrm>
          <a:prstGeom prst="rect">
            <a:avLst/>
          </a:prstGeom>
          <a:gradFill>
            <a:gsLst>
              <a:gs pos="0">
                <a:schemeClr val="bg1"/>
              </a:gs>
              <a:gs pos="24000">
                <a:schemeClr val="bg1"/>
              </a:gs>
              <a:gs pos="100000">
                <a:schemeClr val="tx2">
                  <a:lumMod val="20000"/>
                  <a:lumOff val="80000"/>
                </a:schemeClr>
              </a:gs>
            </a:gsLst>
          </a:gra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00" dirty="0">
              <a:solidFill>
                <a:schemeClr val="bg2"/>
              </a:solidFill>
            </a:endParaRPr>
          </a:p>
        </p:txBody>
      </p:sp>
      <p:sp>
        <p:nvSpPr>
          <p:cNvPr id="18" name="Content Placeholder 2"/>
          <p:cNvSpPr txBox="1">
            <a:spLocks/>
          </p:cNvSpPr>
          <p:nvPr/>
        </p:nvSpPr>
        <p:spPr>
          <a:xfrm>
            <a:off x="2109011" y="3710049"/>
            <a:ext cx="1511970" cy="1828800"/>
          </a:xfrm>
          <a:prstGeom prst="rect">
            <a:avLst/>
          </a:prstGeom>
        </p:spPr>
        <p:txBody>
          <a:bodyPr lIns="0" tIns="0" rIns="0" bIns="0"/>
          <a:lstStyle>
            <a:lvl1pPr marL="228600" indent="-228600" algn="l" defTabSz="914400" rtl="0" eaLnBrk="1" latinLnBrk="0" hangingPunct="1">
              <a:spcBef>
                <a:spcPts val="1200"/>
              </a:spcBef>
              <a:buClr>
                <a:schemeClr val="tx2"/>
              </a:buClr>
              <a:buFont typeface="Arial" pitchFamily="34" charset="0"/>
              <a:buChar char="•"/>
              <a:defRPr sz="2800" kern="1200">
                <a:solidFill>
                  <a:schemeClr val="bg2"/>
                </a:solidFill>
                <a:latin typeface="MetaNormalLF-Roman" pitchFamily="34" charset="0"/>
                <a:ea typeface="+mn-ea"/>
                <a:cs typeface="+mn-cs"/>
              </a:defRPr>
            </a:lvl1pPr>
            <a:lvl2pPr marL="742950" indent="-285750" algn="l" defTabSz="914400" rtl="0" eaLnBrk="1" latinLnBrk="0" hangingPunct="1">
              <a:spcBef>
                <a:spcPts val="600"/>
              </a:spcBef>
              <a:buClr>
                <a:schemeClr val="tx2"/>
              </a:buClr>
              <a:buFont typeface="Arial" pitchFamily="34" charset="0"/>
              <a:buChar char="–"/>
              <a:defRPr sz="2400" kern="1200">
                <a:solidFill>
                  <a:schemeClr val="bg2"/>
                </a:solidFill>
                <a:latin typeface="MetaNormalLF-Roman" pitchFamily="34" charset="0"/>
                <a:ea typeface="+mn-ea"/>
                <a:cs typeface="+mn-cs"/>
              </a:defRPr>
            </a:lvl2pPr>
            <a:lvl3pPr marL="1143000" indent="-228600" algn="l" defTabSz="914400" rtl="0" eaLnBrk="1" latinLnBrk="0" hangingPunct="1">
              <a:spcBef>
                <a:spcPts val="600"/>
              </a:spcBef>
              <a:buClr>
                <a:schemeClr val="tx2"/>
              </a:buClr>
              <a:buFont typeface="Arial" pitchFamily="34" charset="0"/>
              <a:buChar char="•"/>
              <a:defRPr sz="2000" kern="1200">
                <a:solidFill>
                  <a:schemeClr val="bg2"/>
                </a:solidFill>
                <a:latin typeface="MetaNormalLF-Roman" pitchFamily="34" charset="0"/>
                <a:ea typeface="+mn-ea"/>
                <a:cs typeface="+mn-cs"/>
              </a:defRPr>
            </a:lvl3pPr>
            <a:lvl4pPr marL="1600200" indent="-228600" algn="l" defTabSz="914400" rtl="0" eaLnBrk="1" latinLnBrk="0" hangingPunct="1">
              <a:spcBef>
                <a:spcPts val="600"/>
              </a:spcBef>
              <a:buClr>
                <a:schemeClr val="tx2"/>
              </a:buClr>
              <a:buFont typeface="Wingdings" pitchFamily="2" charset="2"/>
              <a:buChar char="§"/>
              <a:defRPr sz="1800" kern="1200">
                <a:solidFill>
                  <a:schemeClr val="bg2"/>
                </a:solidFill>
                <a:latin typeface="MetaNormalLF-Roman" pitchFamily="34" charset="0"/>
                <a:ea typeface="+mn-ea"/>
                <a:cs typeface="+mn-cs"/>
              </a:defRPr>
            </a:lvl4pPr>
            <a:lvl5pPr marL="2057400" indent="-228600" algn="l" defTabSz="914400" rtl="0" eaLnBrk="1" latinLnBrk="0" hangingPunct="1">
              <a:spcBef>
                <a:spcPts val="600"/>
              </a:spcBef>
              <a:buClr>
                <a:schemeClr val="tx2"/>
              </a:buClr>
              <a:buFont typeface="Arial" pitchFamily="34" charset="0"/>
              <a:buChar char="»"/>
              <a:defRPr sz="1600" kern="1200">
                <a:solidFill>
                  <a:schemeClr val="bg2"/>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dirty="0" smtClean="0">
                <a:solidFill>
                  <a:schemeClr val="tx2"/>
                </a:solidFill>
                <a:latin typeface="+mn-lt"/>
              </a:rPr>
              <a:t>FAST More Efficient</a:t>
            </a:r>
            <a:endParaRPr lang="en-US" sz="4000" dirty="0" smtClean="0">
              <a:latin typeface="+mn-lt"/>
            </a:endParaRPr>
          </a:p>
          <a:p>
            <a:pPr marL="0" indent="0" algn="ctr">
              <a:spcBef>
                <a:spcPts val="600"/>
              </a:spcBef>
              <a:buNone/>
            </a:pPr>
            <a:r>
              <a:rPr lang="en-US" sz="1300" dirty="0" smtClean="0">
                <a:solidFill>
                  <a:schemeClr val="tx1"/>
                </a:solidFill>
                <a:latin typeface="+mn-lt"/>
              </a:rPr>
              <a:t>Supports 4</a:t>
            </a:r>
            <a:r>
              <a:rPr lang="en-US" sz="1300" baseline="30000" dirty="0" smtClean="0">
                <a:solidFill>
                  <a:schemeClr val="tx1"/>
                </a:solidFill>
                <a:latin typeface="+mn-lt"/>
              </a:rPr>
              <a:t>th</a:t>
            </a:r>
            <a:r>
              <a:rPr lang="en-US" sz="1300" dirty="0" smtClean="0">
                <a:solidFill>
                  <a:schemeClr val="tx1"/>
                </a:solidFill>
                <a:latin typeface="+mn-lt"/>
              </a:rPr>
              <a:t> Tier</a:t>
            </a:r>
          </a:p>
          <a:p>
            <a:pPr marL="0" indent="0" algn="ctr">
              <a:spcBef>
                <a:spcPts val="600"/>
              </a:spcBef>
              <a:buNone/>
            </a:pPr>
            <a:r>
              <a:rPr lang="en-US" sz="1300" dirty="0" smtClean="0">
                <a:solidFill>
                  <a:schemeClr val="tx1"/>
                </a:solidFill>
                <a:latin typeface="+mn-lt"/>
              </a:rPr>
              <a:t>Compression for inactive data</a:t>
            </a:r>
          </a:p>
        </p:txBody>
      </p:sp>
      <p:sp>
        <p:nvSpPr>
          <p:cNvPr id="19" name="Content Placeholder 2"/>
          <p:cNvSpPr txBox="1">
            <a:spLocks/>
          </p:cNvSpPr>
          <p:nvPr/>
        </p:nvSpPr>
        <p:spPr>
          <a:xfrm>
            <a:off x="3820888" y="3710049"/>
            <a:ext cx="1596237" cy="2240192"/>
          </a:xfrm>
          <a:prstGeom prst="rect">
            <a:avLst/>
          </a:prstGeom>
        </p:spPr>
        <p:txBody>
          <a:bodyPr lIns="0" tIns="0" rIns="0" bIns="0"/>
          <a:lstStyle>
            <a:lvl1pPr marL="228600" indent="-228600" algn="l" defTabSz="914400" rtl="0" eaLnBrk="1" latinLnBrk="0" hangingPunct="1">
              <a:spcBef>
                <a:spcPts val="1200"/>
              </a:spcBef>
              <a:buClr>
                <a:schemeClr val="tx2"/>
              </a:buClr>
              <a:buFont typeface="Arial" pitchFamily="34" charset="0"/>
              <a:buChar char="•"/>
              <a:defRPr sz="2800" kern="1200">
                <a:solidFill>
                  <a:schemeClr val="bg2"/>
                </a:solidFill>
                <a:latin typeface="MetaNormalLF-Roman" pitchFamily="34" charset="0"/>
                <a:ea typeface="+mn-ea"/>
                <a:cs typeface="+mn-cs"/>
              </a:defRPr>
            </a:lvl1pPr>
            <a:lvl2pPr marL="742950" indent="-285750" algn="l" defTabSz="914400" rtl="0" eaLnBrk="1" latinLnBrk="0" hangingPunct="1">
              <a:spcBef>
                <a:spcPts val="600"/>
              </a:spcBef>
              <a:buClr>
                <a:schemeClr val="tx2"/>
              </a:buClr>
              <a:buFont typeface="Arial" pitchFamily="34" charset="0"/>
              <a:buChar char="–"/>
              <a:defRPr sz="2400" kern="1200">
                <a:solidFill>
                  <a:schemeClr val="bg2"/>
                </a:solidFill>
                <a:latin typeface="MetaNormalLF-Roman" pitchFamily="34" charset="0"/>
                <a:ea typeface="+mn-ea"/>
                <a:cs typeface="+mn-cs"/>
              </a:defRPr>
            </a:lvl2pPr>
            <a:lvl3pPr marL="1143000" indent="-228600" algn="l" defTabSz="914400" rtl="0" eaLnBrk="1" latinLnBrk="0" hangingPunct="1">
              <a:spcBef>
                <a:spcPts val="600"/>
              </a:spcBef>
              <a:buClr>
                <a:schemeClr val="tx2"/>
              </a:buClr>
              <a:buFont typeface="Arial" pitchFamily="34" charset="0"/>
              <a:buChar char="•"/>
              <a:defRPr sz="2000" kern="1200">
                <a:solidFill>
                  <a:schemeClr val="bg2"/>
                </a:solidFill>
                <a:latin typeface="MetaNormalLF-Roman" pitchFamily="34" charset="0"/>
                <a:ea typeface="+mn-ea"/>
                <a:cs typeface="+mn-cs"/>
              </a:defRPr>
            </a:lvl3pPr>
            <a:lvl4pPr marL="1600200" indent="-228600" algn="l" defTabSz="914400" rtl="0" eaLnBrk="1" latinLnBrk="0" hangingPunct="1">
              <a:spcBef>
                <a:spcPts val="600"/>
              </a:spcBef>
              <a:buClr>
                <a:schemeClr val="tx2"/>
              </a:buClr>
              <a:buFont typeface="Wingdings" pitchFamily="2" charset="2"/>
              <a:buChar char="§"/>
              <a:defRPr sz="1800" kern="1200">
                <a:solidFill>
                  <a:schemeClr val="bg2"/>
                </a:solidFill>
                <a:latin typeface="MetaNormalLF-Roman" pitchFamily="34" charset="0"/>
                <a:ea typeface="+mn-ea"/>
                <a:cs typeface="+mn-cs"/>
              </a:defRPr>
            </a:lvl4pPr>
            <a:lvl5pPr marL="2057400" indent="-228600" algn="l" defTabSz="914400" rtl="0" eaLnBrk="1" latinLnBrk="0" hangingPunct="1">
              <a:spcBef>
                <a:spcPts val="600"/>
              </a:spcBef>
              <a:buClr>
                <a:schemeClr val="tx2"/>
              </a:buClr>
              <a:buFont typeface="Arial" pitchFamily="34" charset="0"/>
              <a:buChar char="»"/>
              <a:defRPr sz="1600" kern="1200">
                <a:solidFill>
                  <a:schemeClr val="bg2"/>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dirty="0" smtClean="0">
                <a:solidFill>
                  <a:schemeClr val="tx2"/>
                </a:solidFill>
                <a:latin typeface="+mn-lt"/>
              </a:rPr>
              <a:t>Flexible Storage</a:t>
            </a:r>
            <a:endParaRPr lang="en-US" sz="1600" dirty="0" smtClean="0">
              <a:solidFill>
                <a:schemeClr val="tx2"/>
              </a:solidFill>
              <a:latin typeface="+mn-lt"/>
            </a:endParaRPr>
          </a:p>
          <a:p>
            <a:pPr marL="0" indent="0" algn="ctr">
              <a:spcBef>
                <a:spcPts val="600"/>
              </a:spcBef>
              <a:buNone/>
            </a:pPr>
            <a:r>
              <a:rPr lang="en-US" sz="1300" dirty="0" smtClean="0">
                <a:solidFill>
                  <a:schemeClr val="tx1"/>
                </a:solidFill>
                <a:latin typeface="+mn-lt"/>
              </a:rPr>
              <a:t>Mix 2.5”/3.5” DAEs</a:t>
            </a:r>
          </a:p>
          <a:p>
            <a:pPr marL="0" indent="0" algn="ctr">
              <a:spcBef>
                <a:spcPts val="600"/>
              </a:spcBef>
              <a:buNone/>
            </a:pPr>
            <a:r>
              <a:rPr lang="en-US" sz="1300" dirty="0" smtClean="0">
                <a:solidFill>
                  <a:schemeClr val="tx1"/>
                </a:solidFill>
                <a:latin typeface="+mn-lt"/>
              </a:rPr>
              <a:t>New drives </a:t>
            </a:r>
          </a:p>
          <a:p>
            <a:pPr marL="0" indent="0" algn="ctr">
              <a:spcBef>
                <a:spcPts val="600"/>
              </a:spcBef>
              <a:buNone/>
            </a:pPr>
            <a:r>
              <a:rPr lang="en-US" sz="1300" dirty="0" smtClean="0">
                <a:solidFill>
                  <a:schemeClr val="tx1"/>
                </a:solidFill>
                <a:latin typeface="+mn-lt"/>
              </a:rPr>
              <a:t>VMAX 10K in 3</a:t>
            </a:r>
            <a:r>
              <a:rPr lang="en-US" sz="1300" baseline="30000" dirty="0" smtClean="0">
                <a:solidFill>
                  <a:schemeClr val="tx1"/>
                </a:solidFill>
                <a:latin typeface="+mn-lt"/>
              </a:rPr>
              <a:t>rd</a:t>
            </a:r>
            <a:r>
              <a:rPr lang="en-US" sz="1300" dirty="0" smtClean="0">
                <a:solidFill>
                  <a:schemeClr val="tx1"/>
                </a:solidFill>
                <a:latin typeface="+mn-lt"/>
              </a:rPr>
              <a:t> party rack</a:t>
            </a:r>
          </a:p>
        </p:txBody>
      </p:sp>
      <p:sp>
        <p:nvSpPr>
          <p:cNvPr id="20" name="Content Placeholder 2"/>
          <p:cNvSpPr txBox="1">
            <a:spLocks/>
          </p:cNvSpPr>
          <p:nvPr/>
        </p:nvSpPr>
        <p:spPr>
          <a:xfrm>
            <a:off x="5540973" y="3710048"/>
            <a:ext cx="1511970" cy="2004951"/>
          </a:xfrm>
          <a:prstGeom prst="rect">
            <a:avLst/>
          </a:prstGeom>
        </p:spPr>
        <p:txBody>
          <a:bodyPr lIns="0" tIns="0" rIns="0" bIns="0"/>
          <a:lstStyle>
            <a:lvl1pPr marL="228600" indent="-228600" algn="l" defTabSz="914400" rtl="0" eaLnBrk="1" latinLnBrk="0" hangingPunct="1">
              <a:spcBef>
                <a:spcPts val="1200"/>
              </a:spcBef>
              <a:buClr>
                <a:schemeClr val="tx2"/>
              </a:buClr>
              <a:buFont typeface="Arial" pitchFamily="34" charset="0"/>
              <a:buChar char="•"/>
              <a:defRPr sz="2800" kern="1200">
                <a:solidFill>
                  <a:schemeClr val="bg2"/>
                </a:solidFill>
                <a:latin typeface="MetaNormalLF-Roman" pitchFamily="34" charset="0"/>
                <a:ea typeface="+mn-ea"/>
                <a:cs typeface="+mn-cs"/>
              </a:defRPr>
            </a:lvl1pPr>
            <a:lvl2pPr marL="742950" indent="-285750" algn="l" defTabSz="914400" rtl="0" eaLnBrk="1" latinLnBrk="0" hangingPunct="1">
              <a:spcBef>
                <a:spcPts val="600"/>
              </a:spcBef>
              <a:buClr>
                <a:schemeClr val="tx2"/>
              </a:buClr>
              <a:buFont typeface="Arial" pitchFamily="34" charset="0"/>
              <a:buChar char="–"/>
              <a:defRPr sz="2400" kern="1200">
                <a:solidFill>
                  <a:schemeClr val="bg2"/>
                </a:solidFill>
                <a:latin typeface="MetaNormalLF-Roman" pitchFamily="34" charset="0"/>
                <a:ea typeface="+mn-ea"/>
                <a:cs typeface="+mn-cs"/>
              </a:defRPr>
            </a:lvl2pPr>
            <a:lvl3pPr marL="1143000" indent="-228600" algn="l" defTabSz="914400" rtl="0" eaLnBrk="1" latinLnBrk="0" hangingPunct="1">
              <a:spcBef>
                <a:spcPts val="600"/>
              </a:spcBef>
              <a:buClr>
                <a:schemeClr val="tx2"/>
              </a:buClr>
              <a:buFont typeface="Arial" pitchFamily="34" charset="0"/>
              <a:buChar char="•"/>
              <a:defRPr sz="2000" kern="1200">
                <a:solidFill>
                  <a:schemeClr val="bg2"/>
                </a:solidFill>
                <a:latin typeface="MetaNormalLF-Roman" pitchFamily="34" charset="0"/>
                <a:ea typeface="+mn-ea"/>
                <a:cs typeface="+mn-cs"/>
              </a:defRPr>
            </a:lvl3pPr>
            <a:lvl4pPr marL="1600200" indent="-228600" algn="l" defTabSz="914400" rtl="0" eaLnBrk="1" latinLnBrk="0" hangingPunct="1">
              <a:spcBef>
                <a:spcPts val="600"/>
              </a:spcBef>
              <a:buClr>
                <a:schemeClr val="tx2"/>
              </a:buClr>
              <a:buFont typeface="Wingdings" pitchFamily="2" charset="2"/>
              <a:buChar char="§"/>
              <a:defRPr sz="1800" kern="1200">
                <a:solidFill>
                  <a:schemeClr val="bg2"/>
                </a:solidFill>
                <a:latin typeface="MetaNormalLF-Roman" pitchFamily="34" charset="0"/>
                <a:ea typeface="+mn-ea"/>
                <a:cs typeface="+mn-cs"/>
              </a:defRPr>
            </a:lvl4pPr>
            <a:lvl5pPr marL="2057400" indent="-228600" algn="l" defTabSz="914400" rtl="0" eaLnBrk="1" latinLnBrk="0" hangingPunct="1">
              <a:spcBef>
                <a:spcPts val="600"/>
              </a:spcBef>
              <a:buClr>
                <a:schemeClr val="tx2"/>
              </a:buClr>
              <a:buFont typeface="Arial" pitchFamily="34" charset="0"/>
              <a:buChar char="»"/>
              <a:defRPr sz="1600" kern="1200">
                <a:solidFill>
                  <a:schemeClr val="bg2"/>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dirty="0" smtClean="0">
                <a:solidFill>
                  <a:schemeClr val="tx2"/>
                </a:solidFill>
                <a:latin typeface="+mn-lt"/>
              </a:rPr>
              <a:t>Replication</a:t>
            </a:r>
            <a:endParaRPr lang="en-US" sz="4000" b="1" dirty="0" smtClean="0">
              <a:solidFill>
                <a:schemeClr val="tx2"/>
              </a:solidFill>
              <a:latin typeface="+mn-lt"/>
            </a:endParaRPr>
          </a:p>
          <a:p>
            <a:pPr marL="0" indent="0" algn="ctr">
              <a:spcBef>
                <a:spcPts val="600"/>
              </a:spcBef>
              <a:buNone/>
            </a:pPr>
            <a:endParaRPr lang="en-US" sz="1300" dirty="0" smtClean="0">
              <a:latin typeface="+mn-lt"/>
            </a:endParaRPr>
          </a:p>
          <a:p>
            <a:pPr marL="0" indent="0" algn="ctr">
              <a:spcBef>
                <a:spcPts val="600"/>
              </a:spcBef>
              <a:buNone/>
            </a:pPr>
            <a:r>
              <a:rPr lang="en-US" sz="1300" dirty="0" smtClean="0">
                <a:solidFill>
                  <a:schemeClr val="tx1"/>
                </a:solidFill>
                <a:latin typeface="+mn-lt"/>
              </a:rPr>
              <a:t>TimeFinder Clone refresh/ restore easier to use</a:t>
            </a:r>
          </a:p>
          <a:p>
            <a:pPr marL="0" indent="0" algn="ctr">
              <a:spcBef>
                <a:spcPts val="600"/>
              </a:spcBef>
              <a:buNone/>
            </a:pPr>
            <a:r>
              <a:rPr lang="en-US" sz="1300" dirty="0" smtClean="0">
                <a:solidFill>
                  <a:schemeClr val="tx1"/>
                </a:solidFill>
                <a:latin typeface="+mn-lt"/>
              </a:rPr>
              <a:t>VMAX 10K SRDF near-parity with 20K/40K</a:t>
            </a:r>
          </a:p>
        </p:txBody>
      </p:sp>
      <p:sp>
        <p:nvSpPr>
          <p:cNvPr id="21" name="Content Placeholder 2"/>
          <p:cNvSpPr txBox="1">
            <a:spLocks/>
          </p:cNvSpPr>
          <p:nvPr/>
        </p:nvSpPr>
        <p:spPr>
          <a:xfrm>
            <a:off x="7322125" y="3710049"/>
            <a:ext cx="1600200" cy="1828800"/>
          </a:xfrm>
          <a:prstGeom prst="rect">
            <a:avLst/>
          </a:prstGeom>
        </p:spPr>
        <p:txBody>
          <a:bodyPr lIns="0" tIns="0" rIns="0" bIns="0"/>
          <a:lstStyle>
            <a:lvl1pPr marL="228600" indent="-228600" algn="l" defTabSz="914400" rtl="0" eaLnBrk="1" latinLnBrk="0" hangingPunct="1">
              <a:spcBef>
                <a:spcPts val="1200"/>
              </a:spcBef>
              <a:buClr>
                <a:schemeClr val="tx2"/>
              </a:buClr>
              <a:buFont typeface="Arial" pitchFamily="34" charset="0"/>
              <a:buChar char="•"/>
              <a:defRPr sz="2800" kern="1200">
                <a:solidFill>
                  <a:schemeClr val="bg2"/>
                </a:solidFill>
                <a:latin typeface="MetaNormalLF-Roman" pitchFamily="34" charset="0"/>
                <a:ea typeface="+mn-ea"/>
                <a:cs typeface="+mn-cs"/>
              </a:defRPr>
            </a:lvl1pPr>
            <a:lvl2pPr marL="742950" indent="-285750" algn="l" defTabSz="914400" rtl="0" eaLnBrk="1" latinLnBrk="0" hangingPunct="1">
              <a:spcBef>
                <a:spcPts val="600"/>
              </a:spcBef>
              <a:buClr>
                <a:schemeClr val="tx2"/>
              </a:buClr>
              <a:buFont typeface="Arial" pitchFamily="34" charset="0"/>
              <a:buChar char="–"/>
              <a:defRPr sz="2400" kern="1200">
                <a:solidFill>
                  <a:schemeClr val="bg2"/>
                </a:solidFill>
                <a:latin typeface="MetaNormalLF-Roman" pitchFamily="34" charset="0"/>
                <a:ea typeface="+mn-ea"/>
                <a:cs typeface="+mn-cs"/>
              </a:defRPr>
            </a:lvl2pPr>
            <a:lvl3pPr marL="1143000" indent="-228600" algn="l" defTabSz="914400" rtl="0" eaLnBrk="1" latinLnBrk="0" hangingPunct="1">
              <a:spcBef>
                <a:spcPts val="600"/>
              </a:spcBef>
              <a:buClr>
                <a:schemeClr val="tx2"/>
              </a:buClr>
              <a:buFont typeface="Arial" pitchFamily="34" charset="0"/>
              <a:buChar char="•"/>
              <a:defRPr sz="2000" kern="1200">
                <a:solidFill>
                  <a:schemeClr val="bg2"/>
                </a:solidFill>
                <a:latin typeface="MetaNormalLF-Roman" pitchFamily="34" charset="0"/>
                <a:ea typeface="+mn-ea"/>
                <a:cs typeface="+mn-cs"/>
              </a:defRPr>
            </a:lvl3pPr>
            <a:lvl4pPr marL="1600200" indent="-228600" algn="l" defTabSz="914400" rtl="0" eaLnBrk="1" latinLnBrk="0" hangingPunct="1">
              <a:spcBef>
                <a:spcPts val="600"/>
              </a:spcBef>
              <a:buClr>
                <a:schemeClr val="tx2"/>
              </a:buClr>
              <a:buFont typeface="Wingdings" pitchFamily="2" charset="2"/>
              <a:buChar char="§"/>
              <a:defRPr sz="1800" kern="1200">
                <a:solidFill>
                  <a:schemeClr val="bg2"/>
                </a:solidFill>
                <a:latin typeface="MetaNormalLF-Roman" pitchFamily="34" charset="0"/>
                <a:ea typeface="+mn-ea"/>
                <a:cs typeface="+mn-cs"/>
              </a:defRPr>
            </a:lvl4pPr>
            <a:lvl5pPr marL="2057400" indent="-228600" algn="l" defTabSz="914400" rtl="0" eaLnBrk="1" latinLnBrk="0" hangingPunct="1">
              <a:spcBef>
                <a:spcPts val="600"/>
              </a:spcBef>
              <a:buClr>
                <a:schemeClr val="tx2"/>
              </a:buClr>
              <a:buFont typeface="Arial" pitchFamily="34" charset="0"/>
              <a:buChar char="»"/>
              <a:defRPr sz="1600" kern="1200">
                <a:solidFill>
                  <a:schemeClr val="bg2"/>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None/>
            </a:pPr>
            <a:r>
              <a:rPr lang="en-US" sz="1800" dirty="0" smtClean="0">
                <a:solidFill>
                  <a:schemeClr val="tx2"/>
                </a:solidFill>
                <a:latin typeface="+mn-lt"/>
              </a:rPr>
              <a:t>Integration &amp; Mgmt</a:t>
            </a:r>
          </a:p>
          <a:p>
            <a:pPr marL="0" indent="0" algn="ctr">
              <a:spcBef>
                <a:spcPts val="600"/>
              </a:spcBef>
              <a:buNone/>
            </a:pPr>
            <a:r>
              <a:rPr lang="en-US" sz="1300" dirty="0" smtClean="0">
                <a:solidFill>
                  <a:schemeClr val="tx1"/>
                </a:solidFill>
                <a:latin typeface="+mn-lt"/>
              </a:rPr>
              <a:t>Unisphere for </a:t>
            </a:r>
            <a:br>
              <a:rPr lang="en-US" sz="1300" dirty="0" smtClean="0">
                <a:solidFill>
                  <a:schemeClr val="tx1"/>
                </a:solidFill>
                <a:latin typeface="+mn-lt"/>
              </a:rPr>
            </a:br>
            <a:r>
              <a:rPr lang="en-US" sz="1300" dirty="0" smtClean="0">
                <a:solidFill>
                  <a:schemeClr val="tx1"/>
                </a:solidFill>
                <a:latin typeface="+mn-lt"/>
              </a:rPr>
              <a:t>VMAX 1.5 manages DMX</a:t>
            </a:r>
          </a:p>
          <a:p>
            <a:pPr marL="0" indent="0" algn="ctr">
              <a:spcBef>
                <a:spcPts val="600"/>
              </a:spcBef>
              <a:buNone/>
            </a:pPr>
            <a:r>
              <a:rPr lang="en-US" sz="1300" dirty="0" smtClean="0">
                <a:solidFill>
                  <a:schemeClr val="tx1"/>
                </a:solidFill>
                <a:latin typeface="+mn-lt"/>
              </a:rPr>
              <a:t>VAAI UNMAP</a:t>
            </a:r>
          </a:p>
          <a:p>
            <a:pPr marL="0" indent="0" algn="ctr">
              <a:spcBef>
                <a:spcPts val="600"/>
              </a:spcBef>
              <a:buNone/>
            </a:pPr>
            <a:r>
              <a:rPr lang="en-US" sz="1300" dirty="0" smtClean="0">
                <a:solidFill>
                  <a:schemeClr val="tx1"/>
                </a:solidFill>
                <a:latin typeface="+mn-lt"/>
              </a:rPr>
              <a:t>VFCache 1.5</a:t>
            </a:r>
          </a:p>
        </p:txBody>
      </p:sp>
      <p:pic>
        <p:nvPicPr>
          <p:cNvPr id="22" name="Picture 2"/>
          <p:cNvPicPr>
            <a:picLocks noChangeAspect="1" noChangeArrowheads="1"/>
          </p:cNvPicPr>
          <p:nvPr/>
        </p:nvPicPr>
        <p:blipFill>
          <a:blip r:embed="rId4" cstate="print"/>
          <a:srcRect/>
          <a:stretch>
            <a:fillRect/>
          </a:stretch>
        </p:blipFill>
        <p:spPr bwMode="auto">
          <a:xfrm>
            <a:off x="3723336" y="2725329"/>
            <a:ext cx="1611520" cy="498821"/>
          </a:xfrm>
          <a:prstGeom prst="rect">
            <a:avLst/>
          </a:prstGeom>
          <a:noFill/>
          <a:ln w="9525">
            <a:noFill/>
            <a:miter lim="800000"/>
            <a:headEnd/>
            <a:tailEnd/>
          </a:ln>
        </p:spPr>
      </p:pic>
      <p:grpSp>
        <p:nvGrpSpPr>
          <p:cNvPr id="2" name="Group 58"/>
          <p:cNvGrpSpPr/>
          <p:nvPr/>
        </p:nvGrpSpPr>
        <p:grpSpPr>
          <a:xfrm>
            <a:off x="5671000" y="2665918"/>
            <a:ext cx="1245915" cy="805500"/>
            <a:chOff x="5647245" y="3785168"/>
            <a:chExt cx="1245915" cy="805500"/>
          </a:xfrm>
        </p:grpSpPr>
        <p:grpSp>
          <p:nvGrpSpPr>
            <p:cNvPr id="3" name="Group 194"/>
            <p:cNvGrpSpPr/>
            <p:nvPr/>
          </p:nvGrpSpPr>
          <p:grpSpPr>
            <a:xfrm>
              <a:off x="5647245" y="3785168"/>
              <a:ext cx="720069" cy="805500"/>
              <a:chOff x="4989461" y="4191000"/>
              <a:chExt cx="1649707" cy="2893843"/>
            </a:xfrm>
          </p:grpSpPr>
          <p:pic>
            <p:nvPicPr>
              <p:cNvPr id="37" name="Picture 36" descr="symm v-max 3bay.png"/>
              <p:cNvPicPr>
                <a:picLocks noChangeAspect="1"/>
              </p:cNvPicPr>
              <p:nvPr/>
            </p:nvPicPr>
            <p:blipFill>
              <a:blip r:embed="rId5" cstate="print"/>
              <a:srcRect l="31895" r="32665"/>
              <a:stretch>
                <a:fillRect/>
              </a:stretch>
            </p:blipFill>
            <p:spPr bwMode="gray">
              <a:xfrm>
                <a:off x="5257800" y="4191000"/>
                <a:ext cx="762000" cy="1785817"/>
              </a:xfrm>
              <a:prstGeom prst="rect">
                <a:avLst/>
              </a:prstGeom>
              <a:effectLst>
                <a:outerShdw blurRad="50800" dist="38100" dir="5400000" algn="t" rotWithShape="0">
                  <a:prstClr val="black">
                    <a:alpha val="40000"/>
                  </a:prstClr>
                </a:outerShdw>
              </a:effectLst>
            </p:spPr>
          </p:pic>
          <p:grpSp>
            <p:nvGrpSpPr>
              <p:cNvPr id="4" name="Group 186"/>
              <p:cNvGrpSpPr/>
              <p:nvPr/>
            </p:nvGrpSpPr>
            <p:grpSpPr>
              <a:xfrm>
                <a:off x="4989461" y="4536642"/>
                <a:ext cx="1649707" cy="2548201"/>
                <a:chOff x="1744778" y="4523533"/>
                <a:chExt cx="1649707" cy="2548201"/>
              </a:xfrm>
            </p:grpSpPr>
            <p:sp>
              <p:nvSpPr>
                <p:cNvPr id="39" name="TextBox 38"/>
                <p:cNvSpPr txBox="1"/>
                <p:nvPr/>
              </p:nvSpPr>
              <p:spPr bwMode="auto">
                <a:xfrm>
                  <a:off x="1744778" y="5855444"/>
                  <a:ext cx="1649707" cy="1216290"/>
                </a:xfrm>
                <a:prstGeom prst="rect">
                  <a:avLst/>
                </a:prstGeom>
                <a:noFill/>
              </p:spPr>
              <p:txBody>
                <a:bodyPr wrap="none">
                  <a:spAutoFit/>
                </a:bodyPr>
                <a:lstStyle/>
                <a:p>
                  <a:pPr algn="ctr">
                    <a:defRPr/>
                  </a:pPr>
                  <a:r>
                    <a:rPr lang="en-US" sz="1600" b="1" kern="0" dirty="0" smtClean="0">
                      <a:solidFill>
                        <a:srgbClr val="B5121B"/>
                      </a:solidFill>
                    </a:rPr>
                    <a:t>Thick</a:t>
                  </a:r>
                  <a:endParaRPr lang="en-US" sz="1600" b="1" kern="0" dirty="0">
                    <a:solidFill>
                      <a:srgbClr val="B5121B"/>
                    </a:solidFill>
                  </a:endParaRPr>
                </a:p>
              </p:txBody>
            </p:sp>
            <p:grpSp>
              <p:nvGrpSpPr>
                <p:cNvPr id="5" name="Group 132"/>
                <p:cNvGrpSpPr/>
                <p:nvPr/>
              </p:nvGrpSpPr>
              <p:grpSpPr>
                <a:xfrm>
                  <a:off x="2306230" y="4523533"/>
                  <a:ext cx="304800" cy="1371600"/>
                  <a:chOff x="6934200" y="1524000"/>
                  <a:chExt cx="304800" cy="1371600"/>
                </a:xfrm>
              </p:grpSpPr>
              <p:sp>
                <p:nvSpPr>
                  <p:cNvPr id="42" name="Flowchart: Magnetic Disk 41"/>
                  <p:cNvSpPr/>
                  <p:nvPr/>
                </p:nvSpPr>
                <p:spPr>
                  <a:xfrm>
                    <a:off x="6934200" y="1524000"/>
                    <a:ext cx="304800" cy="304800"/>
                  </a:xfrm>
                  <a:prstGeom prst="flowChartMagneticDisk">
                    <a:avLst/>
                  </a:prstGeom>
                  <a:solidFill>
                    <a:srgbClr val="007DC3"/>
                  </a:solidFill>
                  <a:ln w="9525">
                    <a:solidFill>
                      <a:schemeClr val="tx2">
                        <a:lumMod val="50000"/>
                      </a:schemeClr>
                    </a:solidFill>
                    <a:miter lim="800000"/>
                    <a:headEnd/>
                    <a:tailEnd/>
                  </a:ln>
                </p:spPr>
                <p:txBody>
                  <a:bodyPr wrap="none" anchor="ctr"/>
                  <a:lstStyle/>
                  <a:p>
                    <a:pPr algn="ctr"/>
                    <a:endParaRPr lang="en-US" sz="1600" dirty="0">
                      <a:solidFill>
                        <a:srgbClr val="000000"/>
                      </a:solidFill>
                    </a:endParaRPr>
                  </a:p>
                </p:txBody>
              </p:sp>
              <p:sp>
                <p:nvSpPr>
                  <p:cNvPr id="43" name="Flowchart: Magnetic Disk 42"/>
                  <p:cNvSpPr/>
                  <p:nvPr/>
                </p:nvSpPr>
                <p:spPr>
                  <a:xfrm>
                    <a:off x="6934200" y="1879600"/>
                    <a:ext cx="304800" cy="304800"/>
                  </a:xfrm>
                  <a:prstGeom prst="flowChartMagneticDisk">
                    <a:avLst/>
                  </a:prstGeom>
                  <a:solidFill>
                    <a:srgbClr val="3993D0"/>
                  </a:solidFill>
                  <a:ln w="9525">
                    <a:solidFill>
                      <a:schemeClr val="tx2">
                        <a:lumMod val="75000"/>
                      </a:schemeClr>
                    </a:solidFill>
                    <a:miter lim="800000"/>
                    <a:headEnd/>
                    <a:tailEnd/>
                  </a:ln>
                </p:spPr>
                <p:txBody>
                  <a:bodyPr wrap="none" anchor="ctr"/>
                  <a:lstStyle/>
                  <a:p>
                    <a:pPr algn="ctr"/>
                    <a:endParaRPr lang="en-US" sz="1600" dirty="0">
                      <a:solidFill>
                        <a:srgbClr val="000000"/>
                      </a:solidFill>
                    </a:endParaRPr>
                  </a:p>
                </p:txBody>
              </p:sp>
              <p:sp>
                <p:nvSpPr>
                  <p:cNvPr id="44" name="Flowchart: Magnetic Disk 43"/>
                  <p:cNvSpPr/>
                  <p:nvPr/>
                </p:nvSpPr>
                <p:spPr>
                  <a:xfrm>
                    <a:off x="6934200" y="2235200"/>
                    <a:ext cx="304800" cy="304800"/>
                  </a:xfrm>
                  <a:prstGeom prst="flowChartMagneticDisk">
                    <a:avLst/>
                  </a:prstGeom>
                  <a:solidFill>
                    <a:srgbClr val="73C167"/>
                  </a:solidFill>
                  <a:ln w="9525">
                    <a:solidFill>
                      <a:schemeClr val="accent3">
                        <a:lumMod val="75000"/>
                      </a:schemeClr>
                    </a:solidFill>
                    <a:miter lim="800000"/>
                    <a:headEnd/>
                    <a:tailEnd/>
                  </a:ln>
                </p:spPr>
                <p:txBody>
                  <a:bodyPr wrap="none" anchor="ctr"/>
                  <a:lstStyle/>
                  <a:p>
                    <a:pPr algn="ctr"/>
                    <a:endParaRPr lang="en-US" sz="1600" dirty="0">
                      <a:solidFill>
                        <a:srgbClr val="000000"/>
                      </a:solidFill>
                    </a:endParaRPr>
                  </a:p>
                </p:txBody>
              </p:sp>
              <p:sp>
                <p:nvSpPr>
                  <p:cNvPr id="45" name="Flowchart: Magnetic Disk 44"/>
                  <p:cNvSpPr/>
                  <p:nvPr/>
                </p:nvSpPr>
                <p:spPr>
                  <a:xfrm>
                    <a:off x="6934200" y="2590800"/>
                    <a:ext cx="304800" cy="304800"/>
                  </a:xfrm>
                  <a:prstGeom prst="flowChartMagneticDisk">
                    <a:avLst/>
                  </a:prstGeom>
                  <a:solidFill>
                    <a:srgbClr val="49A942"/>
                  </a:solidFill>
                  <a:ln w="9525">
                    <a:solidFill>
                      <a:schemeClr val="accent2">
                        <a:lumMod val="75000"/>
                      </a:schemeClr>
                    </a:solidFill>
                    <a:miter lim="800000"/>
                    <a:headEnd/>
                    <a:tailEnd/>
                  </a:ln>
                </p:spPr>
                <p:txBody>
                  <a:bodyPr wrap="none" anchor="ctr"/>
                  <a:lstStyle/>
                  <a:p>
                    <a:pPr algn="ctr"/>
                    <a:endParaRPr lang="en-US" sz="1600" dirty="0">
                      <a:solidFill>
                        <a:srgbClr val="000000"/>
                      </a:solidFill>
                    </a:endParaRPr>
                  </a:p>
                </p:txBody>
              </p:sp>
            </p:grpSp>
            <p:sp>
              <p:nvSpPr>
                <p:cNvPr id="41" name="Up-Down Arrow 40"/>
                <p:cNvSpPr/>
                <p:nvPr/>
              </p:nvSpPr>
              <p:spPr bwMode="auto">
                <a:xfrm>
                  <a:off x="2103200" y="4658470"/>
                  <a:ext cx="304800" cy="1066800"/>
                </a:xfrm>
                <a:prstGeom prst="upDownArrow">
                  <a:avLst/>
                </a:prstGeom>
                <a:solidFill>
                  <a:srgbClr val="B42E34"/>
                </a:solidFill>
                <a:ln w="9525">
                  <a:noFill/>
                  <a:miter lim="800000"/>
                  <a:headEnd/>
                  <a:tailEnd/>
                </a:ln>
              </p:spPr>
              <p:txBody>
                <a:bodyPr wrap="none" anchor="ctr"/>
                <a:lstStyle/>
                <a:p>
                  <a:pPr algn="ctr">
                    <a:defRPr/>
                  </a:pPr>
                  <a:endParaRPr lang="en-US" sz="1600" dirty="0">
                    <a:solidFill>
                      <a:srgbClr val="000000"/>
                    </a:solidFill>
                  </a:endParaRPr>
                </a:p>
              </p:txBody>
            </p:sp>
          </p:grpSp>
        </p:grpSp>
        <p:grpSp>
          <p:nvGrpSpPr>
            <p:cNvPr id="6" name="Group 195"/>
            <p:cNvGrpSpPr/>
            <p:nvPr/>
          </p:nvGrpSpPr>
          <p:grpSpPr>
            <a:xfrm>
              <a:off x="6275682" y="3785168"/>
              <a:ext cx="617478" cy="805500"/>
              <a:chOff x="4927871" y="4191000"/>
              <a:chExt cx="1414667" cy="2893843"/>
            </a:xfrm>
          </p:grpSpPr>
          <p:pic>
            <p:nvPicPr>
              <p:cNvPr id="28" name="Picture 27" descr="symm v-max 3bay.png"/>
              <p:cNvPicPr>
                <a:picLocks noChangeAspect="1"/>
              </p:cNvPicPr>
              <p:nvPr/>
            </p:nvPicPr>
            <p:blipFill>
              <a:blip r:embed="rId5" cstate="print"/>
              <a:srcRect l="31895" r="32665"/>
              <a:stretch>
                <a:fillRect/>
              </a:stretch>
            </p:blipFill>
            <p:spPr bwMode="gray">
              <a:xfrm>
                <a:off x="5257800" y="4191000"/>
                <a:ext cx="762000" cy="1785817"/>
              </a:xfrm>
              <a:prstGeom prst="rect">
                <a:avLst/>
              </a:prstGeom>
              <a:effectLst>
                <a:outerShdw blurRad="50800" dist="38100" dir="5400000" algn="t" rotWithShape="0">
                  <a:prstClr val="black">
                    <a:alpha val="40000"/>
                  </a:prstClr>
                </a:outerShdw>
              </a:effectLst>
            </p:spPr>
          </p:pic>
          <p:grpSp>
            <p:nvGrpSpPr>
              <p:cNvPr id="7" name="Group 186"/>
              <p:cNvGrpSpPr/>
              <p:nvPr/>
            </p:nvGrpSpPr>
            <p:grpSpPr>
              <a:xfrm>
                <a:off x="4927871" y="4536642"/>
                <a:ext cx="1414667" cy="2548201"/>
                <a:chOff x="1683188" y="4523533"/>
                <a:chExt cx="1414667" cy="2548201"/>
              </a:xfrm>
            </p:grpSpPr>
            <p:sp>
              <p:nvSpPr>
                <p:cNvPr id="30" name="TextBox 29"/>
                <p:cNvSpPr txBox="1"/>
                <p:nvPr/>
              </p:nvSpPr>
              <p:spPr bwMode="auto">
                <a:xfrm>
                  <a:off x="1683188" y="5855444"/>
                  <a:ext cx="1414667" cy="1216290"/>
                </a:xfrm>
                <a:prstGeom prst="rect">
                  <a:avLst/>
                </a:prstGeom>
                <a:noFill/>
              </p:spPr>
              <p:txBody>
                <a:bodyPr wrap="none">
                  <a:spAutoFit/>
                </a:bodyPr>
                <a:lstStyle/>
                <a:p>
                  <a:pPr algn="ctr">
                    <a:defRPr/>
                  </a:pPr>
                  <a:r>
                    <a:rPr lang="en-US" sz="1600" b="1" kern="0" dirty="0" smtClean="0">
                      <a:solidFill>
                        <a:srgbClr val="B5121B"/>
                      </a:solidFill>
                    </a:rPr>
                    <a:t>Thin</a:t>
                  </a:r>
                  <a:endParaRPr lang="en-US" sz="1600" b="1" kern="0" dirty="0">
                    <a:solidFill>
                      <a:srgbClr val="B5121B"/>
                    </a:solidFill>
                  </a:endParaRPr>
                </a:p>
              </p:txBody>
            </p:sp>
            <p:grpSp>
              <p:nvGrpSpPr>
                <p:cNvPr id="8" name="Group 132"/>
                <p:cNvGrpSpPr/>
                <p:nvPr/>
              </p:nvGrpSpPr>
              <p:grpSpPr>
                <a:xfrm>
                  <a:off x="2306230" y="4523533"/>
                  <a:ext cx="304800" cy="1371600"/>
                  <a:chOff x="6934200" y="1524000"/>
                  <a:chExt cx="304800" cy="1371600"/>
                </a:xfrm>
              </p:grpSpPr>
              <p:sp>
                <p:nvSpPr>
                  <p:cNvPr id="33" name="Flowchart: Magnetic Disk 32"/>
                  <p:cNvSpPr/>
                  <p:nvPr/>
                </p:nvSpPr>
                <p:spPr>
                  <a:xfrm>
                    <a:off x="6934200" y="1524000"/>
                    <a:ext cx="304800" cy="304800"/>
                  </a:xfrm>
                  <a:prstGeom prst="flowChartMagneticDisk">
                    <a:avLst/>
                  </a:prstGeom>
                  <a:solidFill>
                    <a:srgbClr val="007DC3"/>
                  </a:solidFill>
                  <a:ln w="9525">
                    <a:solidFill>
                      <a:schemeClr val="tx2">
                        <a:lumMod val="50000"/>
                      </a:schemeClr>
                    </a:solidFill>
                    <a:miter lim="800000"/>
                    <a:headEnd/>
                    <a:tailEnd/>
                  </a:ln>
                </p:spPr>
                <p:txBody>
                  <a:bodyPr wrap="none" anchor="ctr"/>
                  <a:lstStyle/>
                  <a:p>
                    <a:pPr algn="ctr"/>
                    <a:endParaRPr lang="en-US" sz="1600" dirty="0">
                      <a:solidFill>
                        <a:srgbClr val="000000"/>
                      </a:solidFill>
                    </a:endParaRPr>
                  </a:p>
                </p:txBody>
              </p:sp>
              <p:sp>
                <p:nvSpPr>
                  <p:cNvPr id="34" name="Flowchart: Magnetic Disk 33"/>
                  <p:cNvSpPr/>
                  <p:nvPr/>
                </p:nvSpPr>
                <p:spPr>
                  <a:xfrm>
                    <a:off x="6934200" y="1879600"/>
                    <a:ext cx="304800" cy="304800"/>
                  </a:xfrm>
                  <a:prstGeom prst="flowChartMagneticDisk">
                    <a:avLst/>
                  </a:prstGeom>
                  <a:solidFill>
                    <a:srgbClr val="3993D0"/>
                  </a:solidFill>
                  <a:ln w="9525">
                    <a:solidFill>
                      <a:schemeClr val="tx2">
                        <a:lumMod val="75000"/>
                      </a:schemeClr>
                    </a:solidFill>
                    <a:miter lim="800000"/>
                    <a:headEnd/>
                    <a:tailEnd/>
                  </a:ln>
                </p:spPr>
                <p:txBody>
                  <a:bodyPr wrap="none" anchor="ctr"/>
                  <a:lstStyle/>
                  <a:p>
                    <a:pPr algn="ctr"/>
                    <a:endParaRPr lang="en-US" sz="1600" dirty="0">
                      <a:solidFill>
                        <a:srgbClr val="000000"/>
                      </a:solidFill>
                    </a:endParaRPr>
                  </a:p>
                </p:txBody>
              </p:sp>
              <p:sp>
                <p:nvSpPr>
                  <p:cNvPr id="35" name="Flowchart: Magnetic Disk 34"/>
                  <p:cNvSpPr/>
                  <p:nvPr/>
                </p:nvSpPr>
                <p:spPr>
                  <a:xfrm>
                    <a:off x="6934200" y="2235200"/>
                    <a:ext cx="304800" cy="304800"/>
                  </a:xfrm>
                  <a:prstGeom prst="flowChartMagneticDisk">
                    <a:avLst/>
                  </a:prstGeom>
                  <a:solidFill>
                    <a:srgbClr val="73C167"/>
                  </a:solidFill>
                  <a:ln w="9525">
                    <a:solidFill>
                      <a:schemeClr val="accent3">
                        <a:lumMod val="75000"/>
                      </a:schemeClr>
                    </a:solidFill>
                    <a:miter lim="800000"/>
                    <a:headEnd/>
                    <a:tailEnd/>
                  </a:ln>
                </p:spPr>
                <p:txBody>
                  <a:bodyPr wrap="none" anchor="ctr"/>
                  <a:lstStyle/>
                  <a:p>
                    <a:pPr algn="ctr"/>
                    <a:endParaRPr lang="en-US" sz="1600" dirty="0">
                      <a:solidFill>
                        <a:srgbClr val="000000"/>
                      </a:solidFill>
                    </a:endParaRPr>
                  </a:p>
                </p:txBody>
              </p:sp>
              <p:sp>
                <p:nvSpPr>
                  <p:cNvPr id="36" name="Flowchart: Magnetic Disk 35"/>
                  <p:cNvSpPr/>
                  <p:nvPr/>
                </p:nvSpPr>
                <p:spPr>
                  <a:xfrm>
                    <a:off x="6934200" y="2590800"/>
                    <a:ext cx="304800" cy="304800"/>
                  </a:xfrm>
                  <a:prstGeom prst="flowChartMagneticDisk">
                    <a:avLst/>
                  </a:prstGeom>
                  <a:solidFill>
                    <a:srgbClr val="49A942"/>
                  </a:solidFill>
                  <a:ln w="9525">
                    <a:solidFill>
                      <a:schemeClr val="accent2">
                        <a:lumMod val="75000"/>
                      </a:schemeClr>
                    </a:solidFill>
                    <a:miter lim="800000"/>
                    <a:headEnd/>
                    <a:tailEnd/>
                  </a:ln>
                </p:spPr>
                <p:txBody>
                  <a:bodyPr wrap="none" anchor="ctr"/>
                  <a:lstStyle/>
                  <a:p>
                    <a:pPr algn="ctr"/>
                    <a:endParaRPr lang="en-US" sz="1600" dirty="0">
                      <a:solidFill>
                        <a:srgbClr val="000000"/>
                      </a:solidFill>
                    </a:endParaRPr>
                  </a:p>
                </p:txBody>
              </p:sp>
            </p:grpSp>
            <p:sp>
              <p:nvSpPr>
                <p:cNvPr id="32" name="Up-Down Arrow 31"/>
                <p:cNvSpPr/>
                <p:nvPr/>
              </p:nvSpPr>
              <p:spPr bwMode="auto">
                <a:xfrm>
                  <a:off x="2103200" y="4658470"/>
                  <a:ext cx="304800" cy="1066800"/>
                </a:xfrm>
                <a:prstGeom prst="upDownArrow">
                  <a:avLst/>
                </a:prstGeom>
                <a:solidFill>
                  <a:srgbClr val="B42E34"/>
                </a:solidFill>
                <a:ln w="9525">
                  <a:noFill/>
                  <a:miter lim="800000"/>
                  <a:headEnd/>
                  <a:tailEnd/>
                </a:ln>
              </p:spPr>
              <p:txBody>
                <a:bodyPr wrap="none" anchor="ctr"/>
                <a:lstStyle/>
                <a:p>
                  <a:pPr algn="ctr">
                    <a:defRPr/>
                  </a:pPr>
                  <a:endParaRPr lang="en-US" sz="1600" dirty="0">
                    <a:solidFill>
                      <a:srgbClr val="000000"/>
                    </a:solidFill>
                  </a:endParaRPr>
                </a:p>
              </p:txBody>
            </p:sp>
          </p:grpSp>
        </p:grpSp>
        <p:cxnSp>
          <p:nvCxnSpPr>
            <p:cNvPr id="27" name="Straight Arrow Connector 26"/>
            <p:cNvCxnSpPr>
              <a:stCxn id="37" idx="3"/>
              <a:endCxn id="28" idx="1"/>
            </p:cNvCxnSpPr>
            <p:nvPr/>
          </p:nvCxnSpPr>
          <p:spPr>
            <a:xfrm>
              <a:off x="6096972" y="4033709"/>
              <a:ext cx="32272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0" name="Group 184"/>
          <p:cNvGrpSpPr/>
          <p:nvPr/>
        </p:nvGrpSpPr>
        <p:grpSpPr>
          <a:xfrm>
            <a:off x="2517571" y="2665917"/>
            <a:ext cx="756530" cy="810583"/>
            <a:chOff x="4648190" y="4495803"/>
            <a:chExt cx="838195" cy="914401"/>
          </a:xfrm>
        </p:grpSpPr>
        <p:sp>
          <p:nvSpPr>
            <p:cNvPr id="47" name="AutoShape 251"/>
            <p:cNvSpPr>
              <a:spLocks noChangeAspect="1" noChangeArrowheads="1"/>
            </p:cNvSpPr>
            <p:nvPr/>
          </p:nvSpPr>
          <p:spPr bwMode="auto">
            <a:xfrm>
              <a:off x="4846939" y="4495803"/>
              <a:ext cx="437309" cy="914401"/>
            </a:xfrm>
            <a:prstGeom prst="can">
              <a:avLst>
                <a:gd name="adj" fmla="val 15706"/>
              </a:avLst>
            </a:prstGeom>
            <a:solidFill>
              <a:schemeClr val="bg2">
                <a:lumMod val="40000"/>
                <a:lumOff val="60000"/>
              </a:schemeClr>
            </a:solidFill>
            <a:ln>
              <a:headEnd/>
              <a:tailEnd/>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48" name="AutoShape 251"/>
            <p:cNvSpPr>
              <a:spLocks noChangeAspect="1" noChangeArrowheads="1"/>
            </p:cNvSpPr>
            <p:nvPr/>
          </p:nvSpPr>
          <p:spPr bwMode="auto">
            <a:xfrm>
              <a:off x="4861934" y="4965417"/>
              <a:ext cx="407323" cy="396983"/>
            </a:xfrm>
            <a:prstGeom prst="can">
              <a:avLst>
                <a:gd name="adj" fmla="val 20254"/>
              </a:avLst>
            </a:prstGeom>
            <a:gradFill flip="none" rotWithShape="1">
              <a:gsLst>
                <a:gs pos="0">
                  <a:schemeClr val="bg1">
                    <a:alpha val="50000"/>
                  </a:schemeClr>
                </a:gs>
                <a:gs pos="100000">
                  <a:schemeClr val="accent2"/>
                </a:gs>
              </a:gsLst>
              <a:lin ang="0" scaled="1"/>
              <a:tileRect/>
            </a:gra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endParaRPr lang="en-US" sz="500" dirty="0">
                <a:solidFill>
                  <a:srgbClr val="FFFFFF"/>
                </a:solidFill>
              </a:endParaRPr>
            </a:p>
          </p:txBody>
        </p:sp>
        <p:grpSp>
          <p:nvGrpSpPr>
            <p:cNvPr id="23" name="Group 153"/>
            <p:cNvGrpSpPr/>
            <p:nvPr/>
          </p:nvGrpSpPr>
          <p:grpSpPr>
            <a:xfrm>
              <a:off x="4648475" y="4639083"/>
              <a:ext cx="837910" cy="335834"/>
              <a:chOff x="-476656" y="3124200"/>
              <a:chExt cx="3764280" cy="862841"/>
            </a:xfrm>
          </p:grpSpPr>
          <p:sp>
            <p:nvSpPr>
              <p:cNvPr id="58" name="AutoShape 251"/>
              <p:cNvSpPr>
                <a:spLocks noChangeAspect="1" noChangeArrowheads="1"/>
              </p:cNvSpPr>
              <p:nvPr/>
            </p:nvSpPr>
            <p:spPr bwMode="auto">
              <a:xfrm>
                <a:off x="482923" y="3590404"/>
                <a:ext cx="1829883" cy="396637"/>
              </a:xfrm>
              <a:prstGeom prst="can">
                <a:avLst>
                  <a:gd name="adj" fmla="val 35592"/>
                </a:avLst>
              </a:prstGeom>
              <a:solidFill>
                <a:schemeClr val="bg1">
                  <a:alpha val="30000"/>
                </a:schemeClr>
              </a:soli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59" name="AutoShape 251"/>
              <p:cNvSpPr>
                <a:spLocks noChangeAspect="1" noChangeArrowheads="1"/>
              </p:cNvSpPr>
              <p:nvPr/>
            </p:nvSpPr>
            <p:spPr bwMode="auto">
              <a:xfrm>
                <a:off x="547089" y="3767065"/>
                <a:ext cx="1701550" cy="184410"/>
              </a:xfrm>
              <a:prstGeom prst="can">
                <a:avLst>
                  <a:gd name="adj" fmla="val 50000"/>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endParaRPr lang="en-US" sz="500" dirty="0">
                  <a:solidFill>
                    <a:srgbClr val="FFFFFF"/>
                  </a:solidFill>
                </a:endParaRPr>
              </a:p>
            </p:txBody>
          </p:sp>
          <p:sp>
            <p:nvSpPr>
              <p:cNvPr id="60" name="Arc 59"/>
              <p:cNvSpPr/>
              <p:nvPr/>
            </p:nvSpPr>
            <p:spPr>
              <a:xfrm rot="10800000">
                <a:off x="-476656" y="3124200"/>
                <a:ext cx="3749040" cy="762403"/>
              </a:xfrm>
              <a:prstGeom prst="arc">
                <a:avLst>
                  <a:gd name="adj1" fmla="val 12132621"/>
                  <a:gd name="adj2" fmla="val 20266368"/>
                </a:avLst>
              </a:prstGeom>
              <a:ln w="9525">
                <a:solidFill>
                  <a:schemeClr val="tx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61" name="Arc 60"/>
              <p:cNvSpPr/>
              <p:nvPr/>
            </p:nvSpPr>
            <p:spPr>
              <a:xfrm rot="10800000">
                <a:off x="-476656" y="3148476"/>
                <a:ext cx="3749040" cy="762403"/>
              </a:xfrm>
              <a:prstGeom prst="arc">
                <a:avLst>
                  <a:gd name="adj1" fmla="val 12132621"/>
                  <a:gd name="adj2" fmla="val 20266368"/>
                </a:avLst>
              </a:prstGeom>
              <a:ln w="9525">
                <a:solidFill>
                  <a:schemeClr val="tx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62" name="Arc 61"/>
              <p:cNvSpPr/>
              <p:nvPr/>
            </p:nvSpPr>
            <p:spPr>
              <a:xfrm rot="10800000">
                <a:off x="-461416" y="3174640"/>
                <a:ext cx="3749040" cy="762403"/>
              </a:xfrm>
              <a:prstGeom prst="arc">
                <a:avLst>
                  <a:gd name="adj1" fmla="val 12132621"/>
                  <a:gd name="adj2" fmla="val 20266368"/>
                </a:avLst>
              </a:prstGeom>
              <a:ln w="9525">
                <a:solidFill>
                  <a:schemeClr val="tx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grpSp>
        <p:grpSp>
          <p:nvGrpSpPr>
            <p:cNvPr id="24" name="Group 154"/>
            <p:cNvGrpSpPr/>
            <p:nvPr/>
          </p:nvGrpSpPr>
          <p:grpSpPr>
            <a:xfrm>
              <a:off x="4648190" y="4495803"/>
              <a:ext cx="837910" cy="335834"/>
              <a:chOff x="2118360" y="2527480"/>
              <a:chExt cx="3764280" cy="862841"/>
            </a:xfrm>
          </p:grpSpPr>
          <p:sp>
            <p:nvSpPr>
              <p:cNvPr id="53" name="AutoShape 251"/>
              <p:cNvSpPr>
                <a:spLocks noChangeAspect="1" noChangeArrowheads="1"/>
              </p:cNvSpPr>
              <p:nvPr/>
            </p:nvSpPr>
            <p:spPr bwMode="auto">
              <a:xfrm>
                <a:off x="3077939" y="2993684"/>
                <a:ext cx="1829883" cy="396637"/>
              </a:xfrm>
              <a:prstGeom prst="can">
                <a:avLst>
                  <a:gd name="adj" fmla="val 35592"/>
                </a:avLst>
              </a:prstGeom>
              <a:solidFill>
                <a:schemeClr val="bg1">
                  <a:alpha val="30000"/>
                </a:schemeClr>
              </a:soli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54" name="AutoShape 251"/>
              <p:cNvSpPr>
                <a:spLocks noChangeAspect="1" noChangeArrowheads="1"/>
              </p:cNvSpPr>
              <p:nvPr/>
            </p:nvSpPr>
            <p:spPr bwMode="auto">
              <a:xfrm>
                <a:off x="3142105" y="3170345"/>
                <a:ext cx="1701550" cy="184410"/>
              </a:xfrm>
              <a:prstGeom prst="can">
                <a:avLst>
                  <a:gd name="adj" fmla="val 50000"/>
                </a:avLst>
              </a:prstGeom>
              <a:solidFill>
                <a:srgbClr val="FF330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55" name="Arc 54"/>
              <p:cNvSpPr/>
              <p:nvPr/>
            </p:nvSpPr>
            <p:spPr>
              <a:xfrm rot="10800000">
                <a:off x="2118360" y="2527480"/>
                <a:ext cx="3749040" cy="762403"/>
              </a:xfrm>
              <a:prstGeom prst="arc">
                <a:avLst>
                  <a:gd name="adj1" fmla="val 12132621"/>
                  <a:gd name="adj2" fmla="val 20266368"/>
                </a:avLst>
              </a:prstGeom>
              <a:ln w="9525">
                <a:solidFill>
                  <a:srgbClr val="C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56" name="Arc 55"/>
              <p:cNvSpPr/>
              <p:nvPr/>
            </p:nvSpPr>
            <p:spPr>
              <a:xfrm rot="10800000">
                <a:off x="2118360" y="2551756"/>
                <a:ext cx="3749040" cy="762403"/>
              </a:xfrm>
              <a:prstGeom prst="arc">
                <a:avLst>
                  <a:gd name="adj1" fmla="val 12132621"/>
                  <a:gd name="adj2" fmla="val 20266368"/>
                </a:avLst>
              </a:prstGeom>
              <a:ln w="9525">
                <a:solidFill>
                  <a:srgbClr val="C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57" name="Arc 56"/>
              <p:cNvSpPr/>
              <p:nvPr/>
            </p:nvSpPr>
            <p:spPr>
              <a:xfrm rot="10800000">
                <a:off x="2133600" y="2577920"/>
                <a:ext cx="3749040" cy="762403"/>
              </a:xfrm>
              <a:prstGeom prst="arc">
                <a:avLst>
                  <a:gd name="adj1" fmla="val 12132621"/>
                  <a:gd name="adj2" fmla="val 20266368"/>
                </a:avLst>
              </a:prstGeom>
              <a:ln w="9525">
                <a:solidFill>
                  <a:srgbClr val="C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grpSp>
        <p:pic>
          <p:nvPicPr>
            <p:cNvPr id="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1693" y="5207604"/>
              <a:ext cx="287824" cy="108149"/>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Up-Down Arrow 51"/>
            <p:cNvSpPr/>
            <p:nvPr/>
          </p:nvSpPr>
          <p:spPr>
            <a:xfrm>
              <a:off x="4999657" y="4627104"/>
              <a:ext cx="131903" cy="676620"/>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b="1" dirty="0">
                  <a:solidFill>
                    <a:srgbClr val="FFC425">
                      <a:lumMod val="50000"/>
                    </a:srgbClr>
                  </a:solidFill>
                </a:rPr>
                <a:t>FAST</a:t>
              </a:r>
            </a:p>
          </p:txBody>
        </p:sp>
      </p:grpSp>
      <p:pic>
        <p:nvPicPr>
          <p:cNvPr id="63" name="Picture 2" descr="EMC Unisphere: Innovative Approach to Storage Management"/>
          <p:cNvPicPr>
            <a:picLocks noChangeAspect="1" noChangeArrowheads="1"/>
          </p:cNvPicPr>
          <p:nvPr/>
        </p:nvPicPr>
        <p:blipFill>
          <a:blip r:embed="rId7" cstate="print"/>
          <a:srcRect l="22518" r="22052"/>
          <a:stretch>
            <a:fillRect/>
          </a:stretch>
        </p:blipFill>
        <p:spPr bwMode="auto">
          <a:xfrm>
            <a:off x="7186555" y="2487793"/>
            <a:ext cx="734212" cy="763078"/>
          </a:xfrm>
          <a:prstGeom prst="rect">
            <a:avLst/>
          </a:prstGeom>
          <a:noFill/>
        </p:spPr>
      </p:pic>
      <p:sp>
        <p:nvSpPr>
          <p:cNvPr id="64" name="TextBox 63"/>
          <p:cNvSpPr txBox="1"/>
          <p:nvPr/>
        </p:nvSpPr>
        <p:spPr>
          <a:xfrm>
            <a:off x="201881" y="6291590"/>
            <a:ext cx="7164141" cy="261610"/>
          </a:xfrm>
          <a:prstGeom prst="rect">
            <a:avLst/>
          </a:prstGeom>
          <a:noFill/>
        </p:spPr>
        <p:txBody>
          <a:bodyPr wrap="none" rtlCol="0">
            <a:spAutoFit/>
          </a:bodyPr>
          <a:lstStyle/>
          <a:p>
            <a:r>
              <a:rPr lang="en-US" sz="1100" dirty="0" smtClean="0"/>
              <a:t>*2.5” DAE, and mixed DAE not supported on VMAX 20K or in VMAX 10K sold before October 2012</a:t>
            </a:r>
            <a:endParaRPr lang="en-US" sz="1100" dirty="0">
              <a:solidFill>
                <a:srgbClr val="FF0000"/>
              </a:solidFill>
            </a:endParaRPr>
          </a:p>
        </p:txBody>
      </p:sp>
      <p:pic>
        <p:nvPicPr>
          <p:cNvPr id="65" name="Picture 64"/>
          <p:cNvPicPr/>
          <p:nvPr/>
        </p:nvPicPr>
        <p:blipFill>
          <a:blip r:embed="rId8" cstate="print"/>
          <a:srcRect/>
          <a:stretch>
            <a:fillRect/>
          </a:stretch>
        </p:blipFill>
        <p:spPr bwMode="auto">
          <a:xfrm>
            <a:off x="480955" y="2665852"/>
            <a:ext cx="1371599" cy="78689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3"/>
          <p:cNvSpPr>
            <a:spLocks noGrp="1"/>
          </p:cNvSpPr>
          <p:nvPr>
            <p:ph type="title"/>
          </p:nvPr>
        </p:nvSpPr>
        <p:spPr/>
        <p:txBody>
          <a:bodyPr/>
          <a:lstStyle/>
          <a:p>
            <a:pPr>
              <a:lnSpc>
                <a:spcPct val="90000"/>
              </a:lnSpc>
            </a:pPr>
            <a:r>
              <a:rPr lang="en-US" dirty="0" smtClean="0"/>
              <a:t>Additional VMAX Enhancements</a:t>
            </a:r>
            <a:endParaRPr lang="en-US" sz="1600" dirty="0" smtClean="0">
              <a:solidFill>
                <a:schemeClr val="bg2"/>
              </a:solidFill>
            </a:endParaRPr>
          </a:p>
        </p:txBody>
      </p:sp>
      <p:grpSp>
        <p:nvGrpSpPr>
          <p:cNvPr id="2" name="Group 212"/>
          <p:cNvGrpSpPr/>
          <p:nvPr/>
        </p:nvGrpSpPr>
        <p:grpSpPr>
          <a:xfrm>
            <a:off x="7375182" y="1066800"/>
            <a:ext cx="1768818" cy="1573514"/>
            <a:chOff x="1396583" y="576485"/>
            <a:chExt cx="1768818" cy="1573514"/>
          </a:xfrm>
        </p:grpSpPr>
        <p:pic>
          <p:nvPicPr>
            <p:cNvPr id="32" name="Oval 7"/>
            <p:cNvPicPr>
              <a:picLocks noChangeArrowheads="1"/>
            </p:cNvPicPr>
            <p:nvPr/>
          </p:nvPicPr>
          <p:blipFill>
            <a:blip r:embed="rId3" cstate="print"/>
            <a:srcRect/>
            <a:stretch>
              <a:fillRect/>
            </a:stretch>
          </p:blipFill>
          <p:spPr bwMode="gray">
            <a:xfrm>
              <a:off x="1396583" y="576485"/>
              <a:ext cx="1768818" cy="1573514"/>
            </a:xfrm>
            <a:prstGeom prst="rect">
              <a:avLst/>
            </a:prstGeom>
            <a:noFill/>
            <a:ln w="9525">
              <a:noFill/>
              <a:miter lim="800000"/>
              <a:headEnd/>
              <a:tailEnd/>
            </a:ln>
          </p:spPr>
        </p:pic>
        <p:sp>
          <p:nvSpPr>
            <p:cNvPr id="33" name="TextBox 5"/>
            <p:cNvSpPr txBox="1">
              <a:spLocks noChangeArrowheads="1"/>
            </p:cNvSpPr>
            <p:nvPr/>
          </p:nvSpPr>
          <p:spPr bwMode="gray">
            <a:xfrm>
              <a:off x="1820318" y="1109206"/>
              <a:ext cx="921349" cy="249299"/>
            </a:xfrm>
            <a:prstGeom prst="rect">
              <a:avLst/>
            </a:prstGeom>
            <a:noFill/>
            <a:ln w="9525">
              <a:noFill/>
              <a:miter lim="800000"/>
              <a:headEnd/>
              <a:tailEnd/>
            </a:ln>
          </p:spPr>
          <p:txBody>
            <a:bodyPr wrap="square" lIns="0" tIns="0" rIns="0" bIns="0" anchor="ctr">
              <a:spAutoFit/>
            </a:bodyPr>
            <a:lstStyle/>
            <a:p>
              <a:pPr>
                <a:lnSpc>
                  <a:spcPct val="90000"/>
                </a:lnSpc>
                <a:spcBef>
                  <a:spcPct val="35000"/>
                </a:spcBef>
                <a:buClr>
                  <a:srgbClr val="A1C9E6"/>
                </a:buClr>
                <a:buSzPct val="75000"/>
                <a:buFont typeface="Wingdings" pitchFamily="2" charset="2"/>
                <a:buNone/>
              </a:pPr>
              <a:r>
                <a:rPr lang="en-US" b="1" dirty="0">
                  <a:solidFill>
                    <a:srgbClr val="FFFFFF"/>
                  </a:solidFill>
                </a:rPr>
                <a:t>New</a:t>
              </a:r>
            </a:p>
          </p:txBody>
        </p:sp>
      </p:grpSp>
      <p:sp>
        <p:nvSpPr>
          <p:cNvPr id="34" name="TextBox 33"/>
          <p:cNvSpPr txBox="1"/>
          <p:nvPr/>
        </p:nvSpPr>
        <p:spPr bwMode="gray">
          <a:xfrm>
            <a:off x="1111761" y="1472561"/>
            <a:ext cx="2850639" cy="664797"/>
          </a:xfrm>
          <a:prstGeom prst="rect">
            <a:avLst/>
          </a:prstGeom>
          <a:noFill/>
        </p:spPr>
        <p:txBody>
          <a:bodyPr wrap="square" lIns="0" tIns="0" rIns="0" bIns="0" rtlCol="0">
            <a:spAutoFit/>
          </a:bodyPr>
          <a:lstStyle/>
          <a:p>
            <a:pPr algn="ctr">
              <a:lnSpc>
                <a:spcPct val="90000"/>
              </a:lnSpc>
              <a:spcBef>
                <a:spcPts val="600"/>
              </a:spcBef>
            </a:pPr>
            <a:r>
              <a:rPr lang="en-US" sz="1600" dirty="0" smtClean="0">
                <a:latin typeface="+mj-lt"/>
              </a:rPr>
              <a:t>4 Tiers for FAST VP with Federated Tiered Storage and compression</a:t>
            </a:r>
          </a:p>
        </p:txBody>
      </p:sp>
      <p:grpSp>
        <p:nvGrpSpPr>
          <p:cNvPr id="3" name="Group 34"/>
          <p:cNvGrpSpPr/>
          <p:nvPr/>
        </p:nvGrpSpPr>
        <p:grpSpPr>
          <a:xfrm>
            <a:off x="1447800" y="2253834"/>
            <a:ext cx="3076598" cy="2967878"/>
            <a:chOff x="-135717" y="2360757"/>
            <a:chExt cx="3076598" cy="2967878"/>
          </a:xfrm>
        </p:grpSpPr>
        <p:pic>
          <p:nvPicPr>
            <p:cNvPr id="36" name="Picture 63" descr="disc yellow 130 hal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569240" y="4211716"/>
              <a:ext cx="1065198" cy="353373"/>
            </a:xfrm>
            <a:prstGeom prst="rect">
              <a:avLst/>
            </a:prstGeom>
            <a:noFill/>
            <a:effectLst>
              <a:outerShdw blurRad="50800" dist="38100" dir="2700000" algn="tl" rotWithShape="0">
                <a:prstClr val="black">
                  <a:alpha val="40000"/>
                </a:prstClr>
              </a:outerShdw>
            </a:effectLst>
          </p:spPr>
        </p:pic>
        <p:sp>
          <p:nvSpPr>
            <p:cNvPr id="37" name="TextBox 7"/>
            <p:cNvSpPr txBox="1"/>
            <p:nvPr/>
          </p:nvSpPr>
          <p:spPr bwMode="gray">
            <a:xfrm>
              <a:off x="-135717" y="4746937"/>
              <a:ext cx="2419207" cy="581698"/>
            </a:xfrm>
            <a:prstGeom prst="rect">
              <a:avLst/>
            </a:prstGeom>
            <a:noFill/>
          </p:spPr>
          <p:txBody>
            <a:bodyPr wrap="square" lIns="0" tIns="0" rIns="0" bIns="0" rtlCol="0">
              <a:spAutoFit/>
            </a:bodyPr>
            <a:lstStyle/>
            <a:p>
              <a:pPr algn="ctr">
                <a:lnSpc>
                  <a:spcPct val="90000"/>
                </a:lnSpc>
                <a:spcBef>
                  <a:spcPts val="600"/>
                </a:spcBef>
              </a:pPr>
              <a:r>
                <a:rPr lang="en-US" sz="1400" dirty="0" smtClean="0">
                  <a:latin typeface="+mj-lt"/>
                </a:rPr>
                <a:t>Real-time analysis provides continuous optimization</a:t>
              </a:r>
            </a:p>
          </p:txBody>
        </p:sp>
        <p:sp>
          <p:nvSpPr>
            <p:cNvPr id="38" name="AutoShape 251"/>
            <p:cNvSpPr>
              <a:spLocks noChangeAspect="1" noChangeArrowheads="1"/>
            </p:cNvSpPr>
            <p:nvPr/>
          </p:nvSpPr>
          <p:spPr bwMode="gray">
            <a:xfrm>
              <a:off x="606506" y="2816502"/>
              <a:ext cx="1017319" cy="1526768"/>
            </a:xfrm>
            <a:prstGeom prst="can">
              <a:avLst>
                <a:gd name="adj" fmla="val 12317"/>
              </a:avLst>
            </a:prstGeom>
            <a:solidFill>
              <a:schemeClr val="tx2"/>
            </a:solidFill>
            <a:ln w="12700">
              <a:solidFill>
                <a:schemeClr val="tx2">
                  <a:lumMod val="40000"/>
                  <a:lumOff val="60000"/>
                </a:schemeClr>
              </a:solidFill>
              <a:headEnd/>
              <a:tailEnd/>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309" fontAlgn="auto">
                <a:spcBef>
                  <a:spcPts val="0"/>
                </a:spcBef>
                <a:spcAft>
                  <a:spcPts val="0"/>
                </a:spcAft>
                <a:defRPr/>
              </a:pPr>
              <a:endParaRPr lang="en-US" dirty="0">
                <a:latin typeface="+mj-lt"/>
              </a:endParaRPr>
            </a:p>
          </p:txBody>
        </p:sp>
        <p:sp>
          <p:nvSpPr>
            <p:cNvPr id="39" name="AutoShape 251"/>
            <p:cNvSpPr>
              <a:spLocks noChangeAspect="1" noChangeArrowheads="1"/>
            </p:cNvSpPr>
            <p:nvPr/>
          </p:nvSpPr>
          <p:spPr bwMode="gray">
            <a:xfrm>
              <a:off x="606500" y="2610857"/>
              <a:ext cx="1017319" cy="405678"/>
            </a:xfrm>
            <a:prstGeom prst="can">
              <a:avLst>
                <a:gd name="adj" fmla="val 36150"/>
              </a:avLst>
            </a:prstGeom>
            <a:solidFill>
              <a:schemeClr val="tx2">
                <a:lumMod val="20000"/>
                <a:lumOff val="80000"/>
              </a:schemeClr>
            </a:solidFill>
            <a:ln w="12700">
              <a:solidFill>
                <a:schemeClr val="tx2">
                  <a:lumMod val="40000"/>
                  <a:lumOff val="60000"/>
                </a:schemeClr>
              </a:solidFill>
              <a:headEnd/>
              <a:tailEnd/>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309" fontAlgn="auto">
                <a:spcBef>
                  <a:spcPts val="0"/>
                </a:spcBef>
                <a:spcAft>
                  <a:spcPts val="0"/>
                </a:spcAft>
                <a:defRPr/>
              </a:pPr>
              <a:endParaRPr lang="en-US" dirty="0">
                <a:latin typeface="+mj-lt"/>
              </a:endParaRPr>
            </a:p>
          </p:txBody>
        </p:sp>
        <p:sp>
          <p:nvSpPr>
            <p:cNvPr id="40" name="AutoShape 251"/>
            <p:cNvSpPr>
              <a:spLocks noChangeAspect="1" noChangeArrowheads="1"/>
            </p:cNvSpPr>
            <p:nvPr/>
          </p:nvSpPr>
          <p:spPr bwMode="gray">
            <a:xfrm>
              <a:off x="606506" y="2392746"/>
              <a:ext cx="1017319" cy="292891"/>
            </a:xfrm>
            <a:prstGeom prst="can">
              <a:avLst>
                <a:gd name="adj" fmla="val 45393"/>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defTabSz="914309">
                <a:defRPr/>
              </a:pPr>
              <a:endParaRPr lang="en-US" dirty="0">
                <a:latin typeface="+mj-lt"/>
              </a:endParaRPr>
            </a:p>
          </p:txBody>
        </p:sp>
        <p:sp>
          <p:nvSpPr>
            <p:cNvPr id="41" name="TextBox 40"/>
            <p:cNvSpPr txBox="1"/>
            <p:nvPr/>
          </p:nvSpPr>
          <p:spPr bwMode="gray">
            <a:xfrm>
              <a:off x="1645481" y="2360757"/>
              <a:ext cx="585417" cy="276999"/>
            </a:xfrm>
            <a:prstGeom prst="rect">
              <a:avLst/>
            </a:prstGeom>
            <a:noFill/>
          </p:spPr>
          <p:txBody>
            <a:bodyPr wrap="none" rtlCol="0">
              <a:spAutoFit/>
            </a:bodyPr>
            <a:lstStyle/>
            <a:p>
              <a:r>
                <a:rPr lang="en-US" sz="1200" dirty="0" smtClean="0">
                  <a:solidFill>
                    <a:srgbClr val="C00000"/>
                  </a:solidFill>
                  <a:latin typeface="+mj-lt"/>
                </a:rPr>
                <a:t>Flash</a:t>
              </a:r>
              <a:endParaRPr lang="en-US" sz="1200" dirty="0">
                <a:solidFill>
                  <a:srgbClr val="C00000"/>
                </a:solidFill>
                <a:latin typeface="+mj-lt"/>
              </a:endParaRPr>
            </a:p>
          </p:txBody>
        </p:sp>
        <p:sp>
          <p:nvSpPr>
            <p:cNvPr id="42" name="TextBox 41"/>
            <p:cNvSpPr txBox="1"/>
            <p:nvPr/>
          </p:nvSpPr>
          <p:spPr bwMode="gray">
            <a:xfrm>
              <a:off x="711234" y="3383587"/>
              <a:ext cx="184731" cy="400110"/>
            </a:xfrm>
            <a:prstGeom prst="rect">
              <a:avLst/>
            </a:prstGeom>
            <a:noFill/>
          </p:spPr>
          <p:txBody>
            <a:bodyPr wrap="none" rtlCol="0">
              <a:spAutoFit/>
            </a:bodyPr>
            <a:lstStyle/>
            <a:p>
              <a:endParaRPr lang="en-US" sz="2000" dirty="0">
                <a:solidFill>
                  <a:schemeClr val="tx2">
                    <a:lumMod val="50000"/>
                  </a:schemeClr>
                </a:solidFill>
                <a:latin typeface="+mj-lt"/>
              </a:endParaRPr>
            </a:p>
          </p:txBody>
        </p:sp>
        <p:sp>
          <p:nvSpPr>
            <p:cNvPr id="43" name="TextBox 42"/>
            <p:cNvSpPr txBox="1"/>
            <p:nvPr/>
          </p:nvSpPr>
          <p:spPr bwMode="gray">
            <a:xfrm>
              <a:off x="1645481" y="2607493"/>
              <a:ext cx="1295400" cy="276999"/>
            </a:xfrm>
            <a:prstGeom prst="rect">
              <a:avLst/>
            </a:prstGeom>
            <a:noFill/>
          </p:spPr>
          <p:txBody>
            <a:bodyPr wrap="square" rtlCol="0">
              <a:spAutoFit/>
            </a:bodyPr>
            <a:lstStyle/>
            <a:p>
              <a:r>
                <a:rPr lang="en-US" sz="1200" dirty="0" smtClean="0">
                  <a:solidFill>
                    <a:schemeClr val="accent1"/>
                  </a:solidFill>
                  <a:latin typeface="+mj-lt"/>
                </a:rPr>
                <a:t>Fibre Channel </a:t>
              </a:r>
              <a:endParaRPr lang="en-US" sz="1200" dirty="0">
                <a:solidFill>
                  <a:schemeClr val="accent1"/>
                </a:solidFill>
                <a:latin typeface="+mj-lt"/>
              </a:endParaRPr>
            </a:p>
          </p:txBody>
        </p:sp>
        <p:sp>
          <p:nvSpPr>
            <p:cNvPr id="44" name="TextBox 43"/>
            <p:cNvSpPr txBox="1"/>
            <p:nvPr/>
          </p:nvSpPr>
          <p:spPr bwMode="gray">
            <a:xfrm>
              <a:off x="1645481" y="3498464"/>
              <a:ext cx="958766" cy="276999"/>
            </a:xfrm>
            <a:prstGeom prst="rect">
              <a:avLst/>
            </a:prstGeom>
            <a:noFill/>
          </p:spPr>
          <p:txBody>
            <a:bodyPr wrap="none" rtlCol="0">
              <a:spAutoFit/>
            </a:bodyPr>
            <a:lstStyle/>
            <a:p>
              <a:r>
                <a:rPr lang="en-US" sz="1200" dirty="0" smtClean="0">
                  <a:solidFill>
                    <a:schemeClr val="tx2"/>
                  </a:solidFill>
                  <a:latin typeface="+mj-lt"/>
                </a:rPr>
                <a:t>SATA/SAS</a:t>
              </a:r>
              <a:endParaRPr lang="en-US" sz="1200" dirty="0">
                <a:solidFill>
                  <a:schemeClr val="tx2"/>
                </a:solidFill>
                <a:latin typeface="+mj-lt"/>
              </a:endParaRPr>
            </a:p>
          </p:txBody>
        </p:sp>
        <p:sp>
          <p:nvSpPr>
            <p:cNvPr id="45" name="AutoShape 251"/>
            <p:cNvSpPr>
              <a:spLocks noChangeAspect="1" noChangeArrowheads="1"/>
            </p:cNvSpPr>
            <p:nvPr/>
          </p:nvSpPr>
          <p:spPr bwMode="gray">
            <a:xfrm>
              <a:off x="606500" y="2816504"/>
              <a:ext cx="1017319" cy="1526768"/>
            </a:xfrm>
            <a:prstGeom prst="can">
              <a:avLst>
                <a:gd name="adj" fmla="val 12317"/>
              </a:avLst>
            </a:prstGeom>
            <a:solidFill>
              <a:schemeClr val="tx2"/>
            </a:solidFill>
            <a:ln w="12700">
              <a:solidFill>
                <a:schemeClr val="tx2">
                  <a:lumMod val="40000"/>
                  <a:lumOff val="60000"/>
                </a:schemeClr>
              </a:solidFill>
              <a:headEnd/>
              <a:tailEnd/>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309" fontAlgn="auto">
                <a:spcBef>
                  <a:spcPts val="0"/>
                </a:spcBef>
                <a:spcAft>
                  <a:spcPts val="0"/>
                </a:spcAft>
                <a:defRPr/>
              </a:pPr>
              <a:endParaRPr lang="en-US" dirty="0">
                <a:latin typeface="+mj-lt"/>
              </a:endParaRPr>
            </a:p>
          </p:txBody>
        </p:sp>
        <p:sp>
          <p:nvSpPr>
            <p:cNvPr id="46" name="AutoShape 251"/>
            <p:cNvSpPr>
              <a:spLocks noChangeAspect="1" noChangeArrowheads="1"/>
            </p:cNvSpPr>
            <p:nvPr/>
          </p:nvSpPr>
          <p:spPr bwMode="gray">
            <a:xfrm>
              <a:off x="606500" y="2610859"/>
              <a:ext cx="1017319" cy="317816"/>
            </a:xfrm>
            <a:prstGeom prst="can">
              <a:avLst>
                <a:gd name="adj" fmla="val 36150"/>
              </a:avLst>
            </a:prstGeom>
            <a:solidFill>
              <a:schemeClr val="tx2">
                <a:lumMod val="20000"/>
                <a:lumOff val="80000"/>
              </a:schemeClr>
            </a:solidFill>
            <a:ln w="12700">
              <a:solidFill>
                <a:schemeClr val="tx2">
                  <a:lumMod val="40000"/>
                  <a:lumOff val="60000"/>
                </a:schemeClr>
              </a:solidFill>
              <a:headEnd/>
              <a:tailEnd/>
            </a:ln>
            <a:effectLst>
              <a:outerShdw blurRad="50800" dist="38100" dir="5400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309" fontAlgn="auto">
                <a:spcBef>
                  <a:spcPts val="0"/>
                </a:spcBef>
                <a:spcAft>
                  <a:spcPts val="0"/>
                </a:spcAft>
                <a:defRPr/>
              </a:pPr>
              <a:endParaRPr lang="en-US" dirty="0">
                <a:latin typeface="+mj-lt"/>
              </a:endParaRPr>
            </a:p>
          </p:txBody>
        </p:sp>
        <p:sp>
          <p:nvSpPr>
            <p:cNvPr id="47" name="AutoShape 251"/>
            <p:cNvSpPr>
              <a:spLocks noChangeAspect="1" noChangeArrowheads="1"/>
            </p:cNvSpPr>
            <p:nvPr/>
          </p:nvSpPr>
          <p:spPr bwMode="gray">
            <a:xfrm>
              <a:off x="606500" y="2392748"/>
              <a:ext cx="1017319" cy="292891"/>
            </a:xfrm>
            <a:prstGeom prst="can">
              <a:avLst>
                <a:gd name="adj" fmla="val 45393"/>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algn="ctr" defTabSz="914309">
                <a:defRPr/>
              </a:pPr>
              <a:endParaRPr lang="en-US" dirty="0">
                <a:latin typeface="+mj-lt"/>
              </a:endParaRPr>
            </a:p>
          </p:txBody>
        </p:sp>
        <p:grpSp>
          <p:nvGrpSpPr>
            <p:cNvPr id="4" name="Group 343"/>
            <p:cNvGrpSpPr/>
            <p:nvPr/>
          </p:nvGrpSpPr>
          <p:grpSpPr bwMode="gray">
            <a:xfrm>
              <a:off x="655953" y="2744817"/>
              <a:ext cx="919422" cy="139590"/>
              <a:chOff x="6596744" y="2793067"/>
              <a:chExt cx="1983376" cy="243840"/>
            </a:xfrm>
          </p:grpSpPr>
          <p:sp>
            <p:nvSpPr>
              <p:cNvPr id="415" name="Rectangle 3"/>
              <p:cNvSpPr/>
              <p:nvPr/>
            </p:nvSpPr>
            <p:spPr bwMode="gray">
              <a:xfrm>
                <a:off x="6598920" y="27930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6" name="Rectangle 4"/>
              <p:cNvSpPr/>
              <p:nvPr/>
            </p:nvSpPr>
            <p:spPr bwMode="gray">
              <a:xfrm>
                <a:off x="6850888"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7" name="Rectangle 5"/>
              <p:cNvSpPr/>
              <p:nvPr/>
            </p:nvSpPr>
            <p:spPr bwMode="gray">
              <a:xfrm>
                <a:off x="6724904" y="27930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8" name="Rectangle 6"/>
              <p:cNvSpPr/>
              <p:nvPr/>
            </p:nvSpPr>
            <p:spPr bwMode="gray">
              <a:xfrm>
                <a:off x="6976872" y="27930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9" name="Rectangle 7"/>
              <p:cNvSpPr/>
              <p:nvPr/>
            </p:nvSpPr>
            <p:spPr bwMode="gray">
              <a:xfrm>
                <a:off x="7228840"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0" name="Rectangle 8"/>
              <p:cNvSpPr/>
              <p:nvPr/>
            </p:nvSpPr>
            <p:spPr bwMode="gray">
              <a:xfrm>
                <a:off x="7102856"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1" name="Rectangle 9"/>
              <p:cNvSpPr/>
              <p:nvPr/>
            </p:nvSpPr>
            <p:spPr bwMode="gray">
              <a:xfrm>
                <a:off x="7354824"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2" name="Rectangle 10"/>
              <p:cNvSpPr/>
              <p:nvPr/>
            </p:nvSpPr>
            <p:spPr bwMode="gray">
              <a:xfrm>
                <a:off x="7606792"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3" name="Rectangle 11"/>
              <p:cNvSpPr/>
              <p:nvPr/>
            </p:nvSpPr>
            <p:spPr bwMode="gray">
              <a:xfrm>
                <a:off x="7480808"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4" name="Rectangle 12"/>
              <p:cNvSpPr/>
              <p:nvPr/>
            </p:nvSpPr>
            <p:spPr bwMode="gray">
              <a:xfrm>
                <a:off x="7732776" y="27930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5" name="Rectangle 13"/>
              <p:cNvSpPr/>
              <p:nvPr/>
            </p:nvSpPr>
            <p:spPr bwMode="gray">
              <a:xfrm>
                <a:off x="7984744"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6" name="Rectangle 14"/>
              <p:cNvSpPr/>
              <p:nvPr/>
            </p:nvSpPr>
            <p:spPr bwMode="gray">
              <a:xfrm>
                <a:off x="7858760"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7" name="Rectangle 15"/>
              <p:cNvSpPr/>
              <p:nvPr/>
            </p:nvSpPr>
            <p:spPr bwMode="gray">
              <a:xfrm>
                <a:off x="8110728"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8" name="Rectangle 16"/>
              <p:cNvSpPr/>
              <p:nvPr/>
            </p:nvSpPr>
            <p:spPr bwMode="gray">
              <a:xfrm>
                <a:off x="8236712" y="27930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29" name="Rectangle 17"/>
              <p:cNvSpPr/>
              <p:nvPr/>
            </p:nvSpPr>
            <p:spPr bwMode="gray">
              <a:xfrm>
                <a:off x="8488680"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0" name="Rectangle 18"/>
              <p:cNvSpPr/>
              <p:nvPr/>
            </p:nvSpPr>
            <p:spPr bwMode="gray">
              <a:xfrm>
                <a:off x="8362696" y="27930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1" name="Rectangle 20"/>
              <p:cNvSpPr/>
              <p:nvPr/>
            </p:nvSpPr>
            <p:spPr bwMode="gray">
              <a:xfrm>
                <a:off x="6596744"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2" name="Rectangle 21"/>
              <p:cNvSpPr/>
              <p:nvPr/>
            </p:nvSpPr>
            <p:spPr bwMode="gray">
              <a:xfrm>
                <a:off x="6848712" y="29454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3" name="Rectangle 22"/>
              <p:cNvSpPr/>
              <p:nvPr/>
            </p:nvSpPr>
            <p:spPr bwMode="gray">
              <a:xfrm>
                <a:off x="6722728"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4" name="Rectangle 23"/>
              <p:cNvSpPr/>
              <p:nvPr/>
            </p:nvSpPr>
            <p:spPr bwMode="gray">
              <a:xfrm>
                <a:off x="6974696"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5" name="Rectangle 24"/>
              <p:cNvSpPr/>
              <p:nvPr/>
            </p:nvSpPr>
            <p:spPr bwMode="gray">
              <a:xfrm>
                <a:off x="7226664" y="29454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6" name="Rectangle 25"/>
              <p:cNvSpPr/>
              <p:nvPr/>
            </p:nvSpPr>
            <p:spPr bwMode="gray">
              <a:xfrm>
                <a:off x="7100680" y="29454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7" name="Rectangle 26"/>
              <p:cNvSpPr/>
              <p:nvPr/>
            </p:nvSpPr>
            <p:spPr bwMode="gray">
              <a:xfrm>
                <a:off x="7352648"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8" name="Rectangle 27"/>
              <p:cNvSpPr/>
              <p:nvPr/>
            </p:nvSpPr>
            <p:spPr bwMode="gray">
              <a:xfrm>
                <a:off x="7604616"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39" name="Rectangle 28"/>
              <p:cNvSpPr/>
              <p:nvPr/>
            </p:nvSpPr>
            <p:spPr bwMode="gray">
              <a:xfrm>
                <a:off x="7478632" y="29454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0" name="Rectangle 29"/>
              <p:cNvSpPr/>
              <p:nvPr/>
            </p:nvSpPr>
            <p:spPr bwMode="gray">
              <a:xfrm>
                <a:off x="7730600" y="2945467"/>
                <a:ext cx="91439" cy="9143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1" name="Rectangle 30"/>
              <p:cNvSpPr/>
              <p:nvPr/>
            </p:nvSpPr>
            <p:spPr bwMode="gray">
              <a:xfrm>
                <a:off x="7982568" y="29454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2" name="Rectangle 31"/>
              <p:cNvSpPr/>
              <p:nvPr/>
            </p:nvSpPr>
            <p:spPr bwMode="gray">
              <a:xfrm>
                <a:off x="7856584"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3" name="Rectangle 32"/>
              <p:cNvSpPr/>
              <p:nvPr/>
            </p:nvSpPr>
            <p:spPr bwMode="gray">
              <a:xfrm>
                <a:off x="8108552"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4" name="Rectangle 33"/>
              <p:cNvSpPr/>
              <p:nvPr/>
            </p:nvSpPr>
            <p:spPr bwMode="gray">
              <a:xfrm>
                <a:off x="8234536"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5" name="Rectangle 34"/>
              <p:cNvSpPr/>
              <p:nvPr/>
            </p:nvSpPr>
            <p:spPr bwMode="gray">
              <a:xfrm>
                <a:off x="8486504" y="2945467"/>
                <a:ext cx="91440" cy="914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46" name="Rectangle 35"/>
              <p:cNvSpPr/>
              <p:nvPr/>
            </p:nvSpPr>
            <p:spPr bwMode="gray">
              <a:xfrm>
                <a:off x="8360520" y="2945467"/>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5" name="Group 63"/>
            <p:cNvGrpSpPr/>
            <p:nvPr/>
          </p:nvGrpSpPr>
          <p:grpSpPr bwMode="gray">
            <a:xfrm>
              <a:off x="656962" y="2972898"/>
              <a:ext cx="918413" cy="52346"/>
              <a:chOff x="5029200" y="1600200"/>
              <a:chExt cx="1981200" cy="91440"/>
            </a:xfrm>
            <a:solidFill>
              <a:schemeClr val="tx2">
                <a:lumMod val="75000"/>
              </a:schemeClr>
            </a:solidFill>
          </p:grpSpPr>
          <p:sp>
            <p:nvSpPr>
              <p:cNvPr id="399" name="Rectangle 38"/>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0" name="Rectangle 399"/>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1" name="Rectangle 400"/>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2" name="Rectangle 401"/>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3" name="Rectangle 402"/>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4" name="Rectangle 403"/>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5" name="Rectangle 404"/>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6" name="Rectangle 405"/>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7" name="Rectangle 406"/>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8" name="Rectangle 407"/>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09" name="Rectangle 408"/>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0" name="Rectangle 409"/>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1" name="Rectangle 410"/>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2" name="Rectangle 411"/>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3" name="Rectangle 412"/>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414" name="Rectangle 413"/>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6" name="Group 80"/>
            <p:cNvGrpSpPr/>
            <p:nvPr/>
          </p:nvGrpSpPr>
          <p:grpSpPr bwMode="gray">
            <a:xfrm>
              <a:off x="656962" y="3049329"/>
              <a:ext cx="918413" cy="52346"/>
              <a:chOff x="5029200" y="1600200"/>
              <a:chExt cx="1981200" cy="91440"/>
            </a:xfrm>
            <a:solidFill>
              <a:schemeClr val="tx2">
                <a:lumMod val="75000"/>
              </a:schemeClr>
            </a:solidFill>
          </p:grpSpPr>
          <p:sp>
            <p:nvSpPr>
              <p:cNvPr id="383" name="Rectangle 382"/>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4" name="Rectangle 383"/>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5" name="Rectangle 384"/>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6" name="Rectangle 385"/>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7" name="Rectangle 386"/>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8" name="Rectangle 387"/>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9" name="Rectangle 388"/>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0" name="Rectangle 389"/>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1" name="Rectangle 390"/>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2" name="Rectangle 391"/>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3" name="Rectangle 392"/>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4" name="Rectangle 393"/>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5" name="Rectangle 394"/>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6" name="Rectangle 395"/>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7" name="Rectangle 396"/>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98" name="Rectangle 397"/>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7" name="Group 97"/>
            <p:cNvGrpSpPr/>
            <p:nvPr/>
          </p:nvGrpSpPr>
          <p:grpSpPr bwMode="gray">
            <a:xfrm>
              <a:off x="656962" y="3125760"/>
              <a:ext cx="918413" cy="52346"/>
              <a:chOff x="5029200" y="1600200"/>
              <a:chExt cx="1981200" cy="91440"/>
            </a:xfrm>
            <a:solidFill>
              <a:schemeClr val="tx2">
                <a:lumMod val="75000"/>
              </a:schemeClr>
            </a:solidFill>
          </p:grpSpPr>
          <p:sp>
            <p:nvSpPr>
              <p:cNvPr id="367" name="Rectangle 366"/>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8" name="Rectangle 367"/>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9" name="Rectangle 368"/>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0" name="Rectangle 369"/>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1" name="Rectangle 370"/>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2" name="Rectangle 371"/>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3" name="Rectangle 372"/>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4" name="Rectangle 373"/>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5" name="Rectangle 374"/>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6" name="Rectangle 375"/>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7" name="Rectangle 376"/>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8" name="Rectangle 377"/>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79" name="Rectangle 378"/>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0" name="Rectangle 379"/>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1" name="Rectangle 380"/>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82" name="Rectangle 381"/>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8" name="Group 114"/>
            <p:cNvGrpSpPr/>
            <p:nvPr/>
          </p:nvGrpSpPr>
          <p:grpSpPr bwMode="gray">
            <a:xfrm>
              <a:off x="656962" y="3202191"/>
              <a:ext cx="918413" cy="52346"/>
              <a:chOff x="5029200" y="1600200"/>
              <a:chExt cx="1981200" cy="91440"/>
            </a:xfrm>
            <a:solidFill>
              <a:schemeClr val="tx2">
                <a:lumMod val="75000"/>
              </a:schemeClr>
            </a:solidFill>
          </p:grpSpPr>
          <p:sp>
            <p:nvSpPr>
              <p:cNvPr id="351" name="Rectangle 350"/>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2" name="Rectangle 351"/>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3" name="Rectangle 352"/>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4" name="Rectangle 353"/>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5" name="Rectangle 354"/>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6" name="Rectangle 355"/>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7" name="Rectangle 356"/>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8" name="Rectangle 357"/>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9" name="Rectangle 358"/>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0" name="Rectangle 359"/>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1" name="Rectangle 360"/>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2" name="Rectangle 361"/>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3" name="Rectangle 362"/>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4" name="Rectangle 363"/>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5" name="Rectangle 364"/>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66" name="Rectangle 365"/>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9" name="Group 131"/>
            <p:cNvGrpSpPr/>
            <p:nvPr/>
          </p:nvGrpSpPr>
          <p:grpSpPr bwMode="gray">
            <a:xfrm>
              <a:off x="656962" y="3278623"/>
              <a:ext cx="918413" cy="52346"/>
              <a:chOff x="5029200" y="1600200"/>
              <a:chExt cx="1981200" cy="91440"/>
            </a:xfrm>
            <a:solidFill>
              <a:schemeClr val="tx2">
                <a:lumMod val="75000"/>
              </a:schemeClr>
            </a:solidFill>
          </p:grpSpPr>
          <p:sp>
            <p:nvSpPr>
              <p:cNvPr id="335" name="Rectangle 334"/>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6" name="Rectangle 335"/>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7" name="Rectangle 336"/>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8" name="Rectangle 337"/>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9" name="Rectangle 338"/>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0" name="Rectangle 339"/>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1" name="Rectangle 340"/>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2" name="Rectangle 341"/>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3" name="Rectangle 342"/>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4" name="Rectangle 343"/>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5" name="Rectangle 344"/>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6" name="Rectangle 345"/>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7" name="Rectangle 346"/>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8" name="Rectangle 347"/>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9" name="Rectangle 348"/>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50" name="Rectangle 349"/>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0" name="Group 148"/>
            <p:cNvGrpSpPr/>
            <p:nvPr/>
          </p:nvGrpSpPr>
          <p:grpSpPr bwMode="gray">
            <a:xfrm>
              <a:off x="656962" y="3355054"/>
              <a:ext cx="918413" cy="52346"/>
              <a:chOff x="5029200" y="1600200"/>
              <a:chExt cx="1981200" cy="91440"/>
            </a:xfrm>
            <a:solidFill>
              <a:schemeClr val="tx2">
                <a:lumMod val="75000"/>
              </a:schemeClr>
            </a:solidFill>
          </p:grpSpPr>
          <p:sp>
            <p:nvSpPr>
              <p:cNvPr id="319" name="Rectangle 318"/>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0" name="Rectangle 319"/>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1" name="Rectangle 320"/>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2" name="Rectangle 321"/>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3" name="Rectangle 322"/>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4" name="Rectangle 323"/>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5" name="Rectangle 324"/>
              <p:cNvSpPr/>
              <p:nvPr/>
            </p:nvSpPr>
            <p:spPr bwMode="gray">
              <a:xfrm>
                <a:off x="5785104" y="1600200"/>
                <a:ext cx="91439"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6" name="Rectangle 325"/>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7" name="Rectangle 326"/>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8" name="Rectangle 327"/>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29" name="Rectangle 328"/>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0" name="Rectangle 329"/>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1" name="Rectangle 330"/>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2" name="Rectangle 331"/>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3" name="Rectangle 332"/>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34" name="Rectangle 333"/>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1" name="Group 165"/>
            <p:cNvGrpSpPr/>
            <p:nvPr/>
          </p:nvGrpSpPr>
          <p:grpSpPr bwMode="gray">
            <a:xfrm>
              <a:off x="656962" y="3431485"/>
              <a:ext cx="918413" cy="52346"/>
              <a:chOff x="5029200" y="1600200"/>
              <a:chExt cx="1981200" cy="91440"/>
            </a:xfrm>
            <a:solidFill>
              <a:schemeClr val="tx2">
                <a:lumMod val="75000"/>
              </a:schemeClr>
            </a:solidFill>
          </p:grpSpPr>
          <p:sp>
            <p:nvSpPr>
              <p:cNvPr id="303" name="Rectangle 302"/>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4" name="Rectangle 303"/>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5" name="Rectangle 304"/>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6" name="Rectangle 305"/>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7" name="Rectangle 306"/>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8" name="Rectangle 307"/>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9" name="Rectangle 308"/>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0" name="Rectangle 309"/>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1" name="Rectangle 310"/>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2" name="Rectangle 311"/>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3" name="Rectangle 312"/>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4" name="Rectangle 313"/>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5" name="Rectangle 314"/>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6" name="Rectangle 315"/>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7" name="Rectangle 316"/>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18" name="Rectangle 317"/>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2" name="Group 182"/>
            <p:cNvGrpSpPr/>
            <p:nvPr/>
          </p:nvGrpSpPr>
          <p:grpSpPr bwMode="gray">
            <a:xfrm>
              <a:off x="656962" y="3507916"/>
              <a:ext cx="918413" cy="52346"/>
              <a:chOff x="5029200" y="1600200"/>
              <a:chExt cx="1981200" cy="91440"/>
            </a:xfrm>
            <a:solidFill>
              <a:schemeClr val="tx2">
                <a:lumMod val="75000"/>
              </a:schemeClr>
            </a:solidFill>
          </p:grpSpPr>
          <p:sp>
            <p:nvSpPr>
              <p:cNvPr id="287" name="Rectangle 286"/>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8" name="Rectangle 287"/>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9" name="Rectangle 288"/>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0" name="Rectangle 289"/>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1" name="Rectangle 290"/>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2" name="Rectangle 291"/>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3" name="Rectangle 292"/>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4" name="Rectangle 293"/>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5" name="Rectangle 294"/>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6" name="Rectangle 295"/>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7" name="Rectangle 296"/>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8" name="Rectangle 297"/>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99" name="Rectangle 298"/>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0" name="Rectangle 299"/>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1" name="Rectangle 300"/>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02" name="Rectangle 301"/>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3" name="Group 199"/>
            <p:cNvGrpSpPr/>
            <p:nvPr/>
          </p:nvGrpSpPr>
          <p:grpSpPr bwMode="gray">
            <a:xfrm>
              <a:off x="656962" y="3584347"/>
              <a:ext cx="918413" cy="52346"/>
              <a:chOff x="5029200" y="1600200"/>
              <a:chExt cx="1981200" cy="91440"/>
            </a:xfrm>
            <a:solidFill>
              <a:schemeClr val="tx2">
                <a:lumMod val="75000"/>
              </a:schemeClr>
            </a:solidFill>
          </p:grpSpPr>
          <p:sp>
            <p:nvSpPr>
              <p:cNvPr id="271" name="Rectangle 270"/>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2" name="Rectangle 271"/>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3" name="Rectangle 272"/>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4" name="Rectangle 273"/>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5" name="Rectangle 274"/>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6" name="Rectangle 275"/>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7" name="Rectangle 276"/>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8" name="Rectangle 277"/>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9" name="Rectangle 278"/>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0" name="Rectangle 279"/>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1" name="Rectangle 280"/>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2" name="Rectangle 281"/>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3" name="Rectangle 282"/>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4" name="Rectangle 283"/>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5" name="Rectangle 284"/>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86" name="Rectangle 285"/>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4" name="Group 216"/>
            <p:cNvGrpSpPr/>
            <p:nvPr/>
          </p:nvGrpSpPr>
          <p:grpSpPr bwMode="gray">
            <a:xfrm>
              <a:off x="656962" y="3660778"/>
              <a:ext cx="918413" cy="52346"/>
              <a:chOff x="5029200" y="1600200"/>
              <a:chExt cx="1981200" cy="91440"/>
            </a:xfrm>
            <a:solidFill>
              <a:schemeClr val="tx2">
                <a:lumMod val="75000"/>
              </a:schemeClr>
            </a:solidFill>
          </p:grpSpPr>
          <p:sp>
            <p:nvSpPr>
              <p:cNvPr id="255" name="Rectangle 254"/>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6" name="Rectangle 255"/>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7" name="Rectangle 256"/>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8" name="Rectangle 257"/>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9" name="Rectangle 258"/>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0" name="Rectangle 259"/>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1" name="Rectangle 260"/>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2" name="Rectangle 261"/>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3" name="Rectangle 262"/>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4" name="Rectangle 263"/>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5" name="Rectangle 264"/>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6" name="Rectangle 265"/>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7" name="Rectangle 266"/>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8" name="Rectangle 267"/>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69" name="Rectangle 268"/>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70" name="Rectangle 269"/>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5" name="Group 233"/>
            <p:cNvGrpSpPr/>
            <p:nvPr/>
          </p:nvGrpSpPr>
          <p:grpSpPr bwMode="gray">
            <a:xfrm>
              <a:off x="656962" y="3737209"/>
              <a:ext cx="918413" cy="52346"/>
              <a:chOff x="5029200" y="1600200"/>
              <a:chExt cx="1981200" cy="91440"/>
            </a:xfrm>
            <a:solidFill>
              <a:schemeClr val="tx2">
                <a:lumMod val="75000"/>
              </a:schemeClr>
            </a:solidFill>
          </p:grpSpPr>
          <p:sp>
            <p:nvSpPr>
              <p:cNvPr id="239" name="Rectangle 238"/>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0" name="Rectangle 239"/>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1" name="Rectangle 240"/>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2" name="Rectangle 241"/>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3" name="Rectangle 242"/>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4" name="Rectangle 243"/>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5" name="Rectangle 244"/>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6" name="Rectangle 245"/>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7" name="Rectangle 246"/>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8" name="Rectangle 247"/>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49" name="Rectangle 248"/>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0" name="Rectangle 249"/>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1" name="Rectangle 250"/>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2" name="Rectangle 251"/>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3" name="Rectangle 252"/>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54" name="Rectangle 253"/>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6" name="Group 250"/>
            <p:cNvGrpSpPr/>
            <p:nvPr/>
          </p:nvGrpSpPr>
          <p:grpSpPr bwMode="gray">
            <a:xfrm>
              <a:off x="656962" y="3813640"/>
              <a:ext cx="918413" cy="52346"/>
              <a:chOff x="5029200" y="1600200"/>
              <a:chExt cx="1981200" cy="91440"/>
            </a:xfrm>
            <a:solidFill>
              <a:schemeClr val="tx2">
                <a:lumMod val="75000"/>
              </a:schemeClr>
            </a:solidFill>
          </p:grpSpPr>
          <p:sp>
            <p:nvSpPr>
              <p:cNvPr id="223" name="Rectangle 222"/>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4" name="Rectangle 223"/>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5" name="Rectangle 224"/>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6" name="Rectangle 225"/>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7" name="Rectangle 226"/>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8" name="Rectangle 227"/>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9" name="Rectangle 228"/>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0" name="Rectangle 229"/>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1" name="Rectangle 230"/>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2" name="Rectangle 231"/>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3" name="Rectangle 232"/>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4" name="Rectangle 233"/>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5" name="Rectangle 234"/>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6" name="Rectangle 235"/>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7" name="Rectangle 236"/>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38" name="Rectangle 237"/>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7" name="Group 267"/>
            <p:cNvGrpSpPr/>
            <p:nvPr/>
          </p:nvGrpSpPr>
          <p:grpSpPr bwMode="gray">
            <a:xfrm>
              <a:off x="656962" y="3890071"/>
              <a:ext cx="918413" cy="52346"/>
              <a:chOff x="5029200" y="1600200"/>
              <a:chExt cx="1981200" cy="91440"/>
            </a:xfrm>
            <a:solidFill>
              <a:schemeClr val="tx2">
                <a:lumMod val="75000"/>
              </a:schemeClr>
            </a:solidFill>
          </p:grpSpPr>
          <p:sp>
            <p:nvSpPr>
              <p:cNvPr id="207" name="Rectangle 206"/>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8" name="Rectangle 207"/>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9" name="Rectangle 208"/>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0" name="Rectangle 209"/>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1" name="Rectangle 210"/>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2" name="Rectangle 211"/>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3" name="Rectangle 212"/>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4" name="Rectangle 213"/>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5" name="Rectangle 214"/>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6" name="Rectangle 215"/>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7" name="Rectangle 216"/>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8" name="Rectangle 217"/>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19" name="Rectangle 218"/>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0" name="Rectangle 219"/>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1" name="Rectangle 220"/>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22" name="Rectangle 221"/>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8" name="Group 284"/>
            <p:cNvGrpSpPr/>
            <p:nvPr/>
          </p:nvGrpSpPr>
          <p:grpSpPr bwMode="gray">
            <a:xfrm>
              <a:off x="656962" y="3966502"/>
              <a:ext cx="918413" cy="52346"/>
              <a:chOff x="5029200" y="1600200"/>
              <a:chExt cx="1981200" cy="91440"/>
            </a:xfrm>
            <a:solidFill>
              <a:schemeClr val="tx2">
                <a:lumMod val="75000"/>
              </a:schemeClr>
            </a:solidFill>
          </p:grpSpPr>
          <p:sp>
            <p:nvSpPr>
              <p:cNvPr id="191" name="Rectangle 190"/>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2" name="Rectangle 191"/>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3" name="Rectangle 192"/>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4" name="Rectangle 193"/>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5" name="Rectangle 194"/>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6" name="Rectangle 195"/>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7" name="Rectangle 196"/>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8" name="Rectangle 197"/>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9" name="Rectangle 198"/>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0" name="Rectangle 199"/>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1" name="Rectangle 200"/>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2" name="Rectangle 201"/>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3" name="Rectangle 202"/>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4" name="Rectangle 203"/>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5" name="Rectangle 204"/>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206" name="Rectangle 205"/>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19" name="Group 301"/>
            <p:cNvGrpSpPr/>
            <p:nvPr/>
          </p:nvGrpSpPr>
          <p:grpSpPr bwMode="gray">
            <a:xfrm>
              <a:off x="656962" y="4042934"/>
              <a:ext cx="918413" cy="52346"/>
              <a:chOff x="5029200" y="1600200"/>
              <a:chExt cx="1981200" cy="91440"/>
            </a:xfrm>
            <a:solidFill>
              <a:schemeClr val="tx2">
                <a:lumMod val="75000"/>
              </a:schemeClr>
            </a:solidFill>
          </p:grpSpPr>
          <p:sp>
            <p:nvSpPr>
              <p:cNvPr id="175" name="Rectangle 174"/>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6" name="Rectangle 175"/>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7" name="Rectangle 176"/>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8" name="Rectangle 177"/>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9" name="Rectangle 178"/>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0" name="Rectangle 179"/>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1" name="Rectangle 180"/>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2" name="Rectangle 181"/>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3" name="Rectangle 182"/>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4" name="Rectangle 183"/>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5" name="Rectangle 184"/>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6" name="Rectangle 185"/>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7" name="Rectangle 186"/>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8" name="Rectangle 187"/>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9" name="Rectangle 188"/>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0" name="Rectangle 189"/>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20" name="Group 318"/>
            <p:cNvGrpSpPr/>
            <p:nvPr/>
          </p:nvGrpSpPr>
          <p:grpSpPr bwMode="gray">
            <a:xfrm>
              <a:off x="656962" y="4195796"/>
              <a:ext cx="918413" cy="52346"/>
              <a:chOff x="5029200" y="1600200"/>
              <a:chExt cx="1981200" cy="91440"/>
            </a:xfrm>
            <a:solidFill>
              <a:schemeClr val="tx2">
                <a:lumMod val="75000"/>
              </a:schemeClr>
            </a:solidFill>
          </p:grpSpPr>
          <p:sp>
            <p:nvSpPr>
              <p:cNvPr id="159" name="Rectangle 158"/>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0" name="Rectangle 159"/>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1" name="Rectangle 160"/>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2" name="Rectangle 161"/>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3" name="Rectangle 162"/>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4" name="Rectangle 163"/>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5" name="Rectangle 164"/>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6" name="Rectangle 165"/>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7" name="Rectangle 166"/>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8" name="Rectangle 167"/>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69" name="Rectangle 168"/>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0" name="Rectangle 169"/>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1" name="Rectangle 170"/>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2" name="Rectangle 171"/>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3" name="Rectangle 172"/>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4" name="Rectangle 173"/>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21" name="Group 335"/>
            <p:cNvGrpSpPr/>
            <p:nvPr/>
          </p:nvGrpSpPr>
          <p:grpSpPr bwMode="gray">
            <a:xfrm>
              <a:off x="656962" y="4119365"/>
              <a:ext cx="918413" cy="52346"/>
              <a:chOff x="5029200" y="1600200"/>
              <a:chExt cx="1981200" cy="91440"/>
            </a:xfrm>
            <a:solidFill>
              <a:schemeClr val="tx2">
                <a:lumMod val="75000"/>
              </a:schemeClr>
            </a:solidFill>
          </p:grpSpPr>
          <p:sp>
            <p:nvSpPr>
              <p:cNvPr id="143" name="Rectangle 142"/>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4" name="Rectangle 143"/>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5" name="Rectangle 144"/>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6" name="Rectangle 145"/>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7" name="Rectangle 146"/>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8" name="Rectangle 147"/>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9" name="Rectangle 148"/>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0" name="Rectangle 149"/>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1" name="Rectangle 150"/>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2" name="Rectangle 151"/>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3" name="Rectangle 152"/>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4" name="Rectangle 153"/>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5" name="Rectangle 154"/>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6" name="Rectangle 155"/>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7" name="Rectangle 156"/>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8" name="Rectangle 157"/>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sp>
          <p:nvSpPr>
            <p:cNvPr id="76" name="Rectangle 75"/>
            <p:cNvSpPr/>
            <p:nvPr/>
          </p:nvSpPr>
          <p:spPr bwMode="gray">
            <a:xfrm>
              <a:off x="656962"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77" name="Rectangle 76"/>
            <p:cNvSpPr/>
            <p:nvPr/>
          </p:nvSpPr>
          <p:spPr bwMode="gray">
            <a:xfrm>
              <a:off x="773765"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78" name="Rectangle 77"/>
            <p:cNvSpPr/>
            <p:nvPr/>
          </p:nvSpPr>
          <p:spPr bwMode="gray">
            <a:xfrm>
              <a:off x="715363"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79" name="Rectangle 78"/>
            <p:cNvSpPr/>
            <p:nvPr/>
          </p:nvSpPr>
          <p:spPr bwMode="gray">
            <a:xfrm>
              <a:off x="832167"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0" name="Rectangle 79"/>
            <p:cNvSpPr/>
            <p:nvPr/>
          </p:nvSpPr>
          <p:spPr bwMode="gray">
            <a:xfrm>
              <a:off x="948970"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1" name="Rectangle 80"/>
            <p:cNvSpPr/>
            <p:nvPr/>
          </p:nvSpPr>
          <p:spPr bwMode="gray">
            <a:xfrm>
              <a:off x="890568"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2" name="Rectangle 81"/>
            <p:cNvSpPr/>
            <p:nvPr/>
          </p:nvSpPr>
          <p:spPr bwMode="gray">
            <a:xfrm>
              <a:off x="1007372"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3" name="Rectangle 82"/>
            <p:cNvSpPr/>
            <p:nvPr/>
          </p:nvSpPr>
          <p:spPr bwMode="gray">
            <a:xfrm>
              <a:off x="1124175"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4" name="Rectangle 83"/>
            <p:cNvSpPr/>
            <p:nvPr/>
          </p:nvSpPr>
          <p:spPr bwMode="gray">
            <a:xfrm>
              <a:off x="1065773"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5" name="Rectangle 84"/>
            <p:cNvSpPr/>
            <p:nvPr/>
          </p:nvSpPr>
          <p:spPr bwMode="gray">
            <a:xfrm>
              <a:off x="1182577"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87" name="Rectangle 86"/>
            <p:cNvSpPr/>
            <p:nvPr/>
          </p:nvSpPr>
          <p:spPr bwMode="gray">
            <a:xfrm>
              <a:off x="1299380"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94" name="Rectangle 93"/>
            <p:cNvSpPr/>
            <p:nvPr/>
          </p:nvSpPr>
          <p:spPr bwMode="gray">
            <a:xfrm>
              <a:off x="1240978"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95" name="Rectangle 94"/>
            <p:cNvSpPr/>
            <p:nvPr/>
          </p:nvSpPr>
          <p:spPr bwMode="gray">
            <a:xfrm>
              <a:off x="1357782"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96" name="Rectangle 95"/>
            <p:cNvSpPr/>
            <p:nvPr/>
          </p:nvSpPr>
          <p:spPr bwMode="gray">
            <a:xfrm>
              <a:off x="1416183"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97" name="Rectangle 96"/>
            <p:cNvSpPr/>
            <p:nvPr/>
          </p:nvSpPr>
          <p:spPr bwMode="gray">
            <a:xfrm>
              <a:off x="1532987"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98" name="Rectangle 97"/>
            <p:cNvSpPr/>
            <p:nvPr/>
          </p:nvSpPr>
          <p:spPr bwMode="gray">
            <a:xfrm>
              <a:off x="1474585" y="2560477"/>
              <a:ext cx="42388" cy="523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nvGrpSpPr>
            <p:cNvPr id="22" name="Group 318"/>
            <p:cNvGrpSpPr/>
            <p:nvPr/>
          </p:nvGrpSpPr>
          <p:grpSpPr bwMode="gray">
            <a:xfrm>
              <a:off x="661207" y="4441322"/>
              <a:ext cx="918413" cy="52346"/>
              <a:chOff x="5029200" y="1600200"/>
              <a:chExt cx="1981200" cy="91440"/>
            </a:xfrm>
            <a:solidFill>
              <a:schemeClr val="tx2">
                <a:lumMod val="75000"/>
              </a:schemeClr>
            </a:solidFill>
          </p:grpSpPr>
          <p:sp>
            <p:nvSpPr>
              <p:cNvPr id="127" name="Rectangle 126"/>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28" name="Rectangle 127"/>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29" name="Rectangle 128"/>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0" name="Rectangle 129"/>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1" name="Rectangle 130"/>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2" name="Rectangle 131"/>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3" name="Rectangle 132"/>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4" name="Rectangle 133"/>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5" name="Rectangle 134"/>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6" name="Rectangle 135"/>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7" name="Rectangle 136"/>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8" name="Rectangle 137"/>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39" name="Rectangle 138"/>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0" name="Rectangle 139"/>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1" name="Rectangle 140"/>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42" name="Rectangle 141"/>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grpSp>
          <p:nvGrpSpPr>
            <p:cNvPr id="23" name="Group 318"/>
            <p:cNvGrpSpPr/>
            <p:nvPr/>
          </p:nvGrpSpPr>
          <p:grpSpPr bwMode="gray">
            <a:xfrm>
              <a:off x="661207" y="4377827"/>
              <a:ext cx="918413" cy="52346"/>
              <a:chOff x="5029200" y="1600200"/>
              <a:chExt cx="1981200" cy="91440"/>
            </a:xfrm>
            <a:solidFill>
              <a:schemeClr val="tx2">
                <a:lumMod val="75000"/>
              </a:schemeClr>
            </a:solidFill>
          </p:grpSpPr>
          <p:sp>
            <p:nvSpPr>
              <p:cNvPr id="102" name="Rectangle 101"/>
              <p:cNvSpPr/>
              <p:nvPr/>
            </p:nvSpPr>
            <p:spPr bwMode="gray">
              <a:xfrm>
                <a:off x="502920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3" name="Rectangle 102"/>
              <p:cNvSpPr/>
              <p:nvPr/>
            </p:nvSpPr>
            <p:spPr bwMode="gray">
              <a:xfrm>
                <a:off x="528116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4" name="Rectangle 103"/>
              <p:cNvSpPr/>
              <p:nvPr/>
            </p:nvSpPr>
            <p:spPr bwMode="gray">
              <a:xfrm>
                <a:off x="515518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5" name="Rectangle 104"/>
              <p:cNvSpPr/>
              <p:nvPr/>
            </p:nvSpPr>
            <p:spPr bwMode="gray">
              <a:xfrm>
                <a:off x="540715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6" name="Rectangle 105"/>
              <p:cNvSpPr/>
              <p:nvPr/>
            </p:nvSpPr>
            <p:spPr bwMode="gray">
              <a:xfrm>
                <a:off x="565912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7" name="Rectangle 106"/>
              <p:cNvSpPr/>
              <p:nvPr/>
            </p:nvSpPr>
            <p:spPr bwMode="gray">
              <a:xfrm>
                <a:off x="553313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8" name="Rectangle 107"/>
              <p:cNvSpPr/>
              <p:nvPr/>
            </p:nvSpPr>
            <p:spPr bwMode="gray">
              <a:xfrm>
                <a:off x="578510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09" name="Rectangle 108"/>
              <p:cNvSpPr/>
              <p:nvPr/>
            </p:nvSpPr>
            <p:spPr bwMode="gray">
              <a:xfrm>
                <a:off x="603707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10" name="Rectangle 109"/>
              <p:cNvSpPr/>
              <p:nvPr/>
            </p:nvSpPr>
            <p:spPr bwMode="gray">
              <a:xfrm>
                <a:off x="591108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11" name="Rectangle 110"/>
              <p:cNvSpPr/>
              <p:nvPr/>
            </p:nvSpPr>
            <p:spPr bwMode="gray">
              <a:xfrm>
                <a:off x="616305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12" name="Rectangle 111"/>
              <p:cNvSpPr/>
              <p:nvPr/>
            </p:nvSpPr>
            <p:spPr bwMode="gray">
              <a:xfrm>
                <a:off x="6415024"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13" name="Rectangle 112"/>
              <p:cNvSpPr/>
              <p:nvPr/>
            </p:nvSpPr>
            <p:spPr bwMode="gray">
              <a:xfrm>
                <a:off x="628904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14" name="Rectangle 113"/>
              <p:cNvSpPr/>
              <p:nvPr/>
            </p:nvSpPr>
            <p:spPr bwMode="gray">
              <a:xfrm>
                <a:off x="6541008"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21" name="Rectangle 120"/>
              <p:cNvSpPr/>
              <p:nvPr/>
            </p:nvSpPr>
            <p:spPr bwMode="gray">
              <a:xfrm>
                <a:off x="6666992"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25" name="Rectangle 124"/>
              <p:cNvSpPr/>
              <p:nvPr/>
            </p:nvSpPr>
            <p:spPr bwMode="gray">
              <a:xfrm>
                <a:off x="6918960"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26" name="Rectangle 125"/>
              <p:cNvSpPr/>
              <p:nvPr/>
            </p:nvSpPr>
            <p:spPr bwMode="gray">
              <a:xfrm>
                <a:off x="6792976" y="160020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sp>
          <p:nvSpPr>
            <p:cNvPr id="101" name="TextBox 100"/>
            <p:cNvSpPr txBox="1"/>
            <p:nvPr/>
          </p:nvSpPr>
          <p:spPr bwMode="gray">
            <a:xfrm>
              <a:off x="1645481" y="4247764"/>
              <a:ext cx="474484" cy="276999"/>
            </a:xfrm>
            <a:prstGeom prst="rect">
              <a:avLst/>
            </a:prstGeom>
            <a:noFill/>
          </p:spPr>
          <p:txBody>
            <a:bodyPr wrap="none" rtlCol="0">
              <a:spAutoFit/>
            </a:bodyPr>
            <a:lstStyle/>
            <a:p>
              <a:r>
                <a:rPr lang="en-US" sz="1200" dirty="0" smtClean="0">
                  <a:solidFill>
                    <a:schemeClr val="tx2"/>
                  </a:solidFill>
                  <a:latin typeface="+mj-lt"/>
                </a:rPr>
                <a:t>FTS</a:t>
              </a:r>
              <a:endParaRPr lang="en-US" sz="1200" dirty="0">
                <a:solidFill>
                  <a:schemeClr val="tx2"/>
                </a:solidFill>
                <a:latin typeface="+mj-lt"/>
              </a:endParaRPr>
            </a:p>
          </p:txBody>
        </p:sp>
      </p:grpSp>
      <p:grpSp>
        <p:nvGrpSpPr>
          <p:cNvPr id="24" name="Group 446"/>
          <p:cNvGrpSpPr/>
          <p:nvPr/>
        </p:nvGrpSpPr>
        <p:grpSpPr>
          <a:xfrm>
            <a:off x="4660347" y="2253834"/>
            <a:ext cx="2807253" cy="2599825"/>
            <a:chOff x="2926620" y="1965738"/>
            <a:chExt cx="2807253" cy="2599825"/>
          </a:xfrm>
        </p:grpSpPr>
        <p:pic>
          <p:nvPicPr>
            <p:cNvPr id="448" name="Picture 75" descr="Symm v-max 1bay wide"/>
            <p:cNvPicPr>
              <a:picLocks noChangeAspect="1" noChangeArrowheads="1"/>
            </p:cNvPicPr>
            <p:nvPr/>
          </p:nvPicPr>
          <p:blipFill>
            <a:blip r:embed="rId5" cstate="screen"/>
            <a:stretch>
              <a:fillRect/>
            </a:stretch>
          </p:blipFill>
          <p:spPr bwMode="gray">
            <a:xfrm>
              <a:off x="3860529" y="2048517"/>
              <a:ext cx="484728" cy="1188377"/>
            </a:xfrm>
            <a:prstGeom prst="rect">
              <a:avLst/>
            </a:prstGeom>
            <a:noFill/>
            <a:ln>
              <a:noFill/>
            </a:ln>
          </p:spPr>
        </p:pic>
        <p:pic>
          <p:nvPicPr>
            <p:cNvPr id="449" name="Picture 75" descr="Symm v-max 1bay wide"/>
            <p:cNvPicPr>
              <a:picLocks noChangeAspect="1" noChangeArrowheads="1"/>
            </p:cNvPicPr>
            <p:nvPr/>
          </p:nvPicPr>
          <p:blipFill>
            <a:blip r:embed="rId5" cstate="screen"/>
            <a:stretch>
              <a:fillRect/>
            </a:stretch>
          </p:blipFill>
          <p:spPr bwMode="gray">
            <a:xfrm>
              <a:off x="2926620" y="2712852"/>
              <a:ext cx="484728" cy="1188377"/>
            </a:xfrm>
            <a:prstGeom prst="rect">
              <a:avLst/>
            </a:prstGeom>
            <a:noFill/>
            <a:ln>
              <a:noFill/>
            </a:ln>
          </p:spPr>
        </p:pic>
        <p:cxnSp>
          <p:nvCxnSpPr>
            <p:cNvPr id="450" name="Straight Arrow Connector 449"/>
            <p:cNvCxnSpPr>
              <a:stCxn id="458" idx="3"/>
              <a:endCxn id="457" idx="1"/>
            </p:cNvCxnSpPr>
            <p:nvPr/>
          </p:nvCxnSpPr>
          <p:spPr bwMode="gray">
            <a:xfrm flipV="1">
              <a:off x="3569211" y="2642706"/>
              <a:ext cx="533197" cy="663303"/>
            </a:xfrm>
            <a:prstGeom prst="straightConnector1">
              <a:avLst/>
            </a:prstGeom>
            <a:ln w="381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51" name="TextBox 450"/>
            <p:cNvSpPr txBox="1"/>
            <p:nvPr/>
          </p:nvSpPr>
          <p:spPr bwMode="gray">
            <a:xfrm rot="18514873">
              <a:off x="3368015" y="2773379"/>
              <a:ext cx="710451" cy="230832"/>
            </a:xfrm>
            <a:prstGeom prst="rect">
              <a:avLst/>
            </a:prstGeom>
            <a:noFill/>
          </p:spPr>
          <p:txBody>
            <a:bodyPr wrap="none" rtlCol="0">
              <a:spAutoFit/>
            </a:bodyPr>
            <a:lstStyle/>
            <a:p>
              <a:r>
                <a:rPr lang="en-US" sz="900" b="1" dirty="0" smtClean="0">
                  <a:latin typeface="+mj-lt"/>
                </a:rPr>
                <a:t>SRDF/A</a:t>
              </a:r>
              <a:endParaRPr lang="en-US" sz="900" b="1" dirty="0">
                <a:latin typeface="+mj-lt"/>
              </a:endParaRPr>
            </a:p>
          </p:txBody>
        </p:sp>
        <p:sp>
          <p:nvSpPr>
            <p:cNvPr id="452" name="TextBox 451"/>
            <p:cNvSpPr txBox="1"/>
            <p:nvPr/>
          </p:nvSpPr>
          <p:spPr bwMode="gray">
            <a:xfrm rot="3032348">
              <a:off x="3368015" y="3621764"/>
              <a:ext cx="710451" cy="230832"/>
            </a:xfrm>
            <a:prstGeom prst="rect">
              <a:avLst/>
            </a:prstGeom>
            <a:noFill/>
          </p:spPr>
          <p:txBody>
            <a:bodyPr wrap="none" rtlCol="0">
              <a:spAutoFit/>
            </a:bodyPr>
            <a:lstStyle/>
            <a:p>
              <a:pPr lvl="0"/>
              <a:r>
                <a:rPr lang="en-US" sz="900" b="1" dirty="0" smtClean="0">
                  <a:solidFill>
                    <a:srgbClr val="000000"/>
                  </a:solidFill>
                  <a:latin typeface="+mj-lt"/>
                </a:rPr>
                <a:t>SRDF/A</a:t>
              </a:r>
              <a:endParaRPr lang="en-US" sz="900" b="1" dirty="0">
                <a:solidFill>
                  <a:srgbClr val="000000"/>
                </a:solidFill>
                <a:latin typeface="+mj-lt"/>
              </a:endParaRPr>
            </a:p>
          </p:txBody>
        </p:sp>
        <p:cxnSp>
          <p:nvCxnSpPr>
            <p:cNvPr id="453" name="Straight Connector 452"/>
            <p:cNvCxnSpPr>
              <a:stCxn id="457" idx="3"/>
              <a:endCxn id="471" idx="1"/>
            </p:cNvCxnSpPr>
            <p:nvPr/>
          </p:nvCxnSpPr>
          <p:spPr bwMode="gray">
            <a:xfrm flipV="1">
              <a:off x="4502655" y="2464334"/>
              <a:ext cx="472417" cy="178371"/>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457" idx="3"/>
              <a:endCxn id="470" idx="1"/>
            </p:cNvCxnSpPr>
            <p:nvPr/>
          </p:nvCxnSpPr>
          <p:spPr bwMode="gray">
            <a:xfrm flipV="1">
              <a:off x="4502655" y="2621259"/>
              <a:ext cx="472416" cy="21446"/>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a:stCxn id="457" idx="3"/>
              <a:endCxn id="469" idx="1"/>
            </p:cNvCxnSpPr>
            <p:nvPr/>
          </p:nvCxnSpPr>
          <p:spPr bwMode="gray">
            <a:xfrm>
              <a:off x="4502655" y="2642706"/>
              <a:ext cx="472416" cy="135479"/>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56" name="Picture 75" descr="Symm v-max 1bay wide"/>
            <p:cNvPicPr>
              <a:picLocks noChangeAspect="1" noChangeArrowheads="1"/>
            </p:cNvPicPr>
            <p:nvPr/>
          </p:nvPicPr>
          <p:blipFill>
            <a:blip r:embed="rId5" cstate="screen"/>
            <a:stretch>
              <a:fillRect/>
            </a:stretch>
          </p:blipFill>
          <p:spPr bwMode="gray">
            <a:xfrm>
              <a:off x="3860529" y="3377186"/>
              <a:ext cx="484728" cy="1188377"/>
            </a:xfrm>
            <a:prstGeom prst="rect">
              <a:avLst/>
            </a:prstGeom>
            <a:noFill/>
            <a:ln>
              <a:noFill/>
            </a:ln>
          </p:spPr>
        </p:pic>
        <p:pic>
          <p:nvPicPr>
            <p:cNvPr id="457" name="Picture 456" descr="disc sky blue.png"/>
            <p:cNvPicPr>
              <a:picLocks noChangeAspect="1"/>
            </p:cNvPicPr>
            <p:nvPr/>
          </p:nvPicPr>
          <p:blipFill>
            <a:blip r:embed="rId6" cstate="screen">
              <a:duotone>
                <a:schemeClr val="accent1">
                  <a:shade val="45000"/>
                  <a:satMod val="135000"/>
                </a:schemeClr>
                <a:prstClr val="white"/>
              </a:duotone>
            </a:blip>
            <a:stretch>
              <a:fillRect/>
            </a:stretch>
          </p:blipFill>
          <p:spPr bwMode="gray">
            <a:xfrm>
              <a:off x="4102408" y="2429168"/>
              <a:ext cx="400247" cy="427073"/>
            </a:xfrm>
            <a:prstGeom prst="rect">
              <a:avLst/>
            </a:prstGeom>
          </p:spPr>
        </p:pic>
        <p:pic>
          <p:nvPicPr>
            <p:cNvPr id="458" name="Picture 457" descr="disc sky blue2.png"/>
            <p:cNvPicPr>
              <a:picLocks noChangeAspect="1"/>
            </p:cNvPicPr>
            <p:nvPr/>
          </p:nvPicPr>
          <p:blipFill>
            <a:blip r:embed="rId7" cstate="screen"/>
            <a:stretch>
              <a:fillRect/>
            </a:stretch>
          </p:blipFill>
          <p:spPr bwMode="gray">
            <a:xfrm>
              <a:off x="3168964" y="3092472"/>
              <a:ext cx="400247" cy="427073"/>
            </a:xfrm>
            <a:prstGeom prst="rect">
              <a:avLst/>
            </a:prstGeom>
          </p:spPr>
        </p:pic>
        <p:sp>
          <p:nvSpPr>
            <p:cNvPr id="459" name="TextBox 458"/>
            <p:cNvSpPr txBox="1"/>
            <p:nvPr/>
          </p:nvSpPr>
          <p:spPr bwMode="gray">
            <a:xfrm>
              <a:off x="4625884" y="1965738"/>
              <a:ext cx="1083192" cy="338554"/>
            </a:xfrm>
            <a:prstGeom prst="rect">
              <a:avLst/>
            </a:prstGeom>
            <a:noFill/>
          </p:spPr>
          <p:txBody>
            <a:bodyPr wrap="none" lIns="0" tIns="0" rIns="0" bIns="0" rtlCol="0">
              <a:spAutoFit/>
            </a:bodyPr>
            <a:lstStyle/>
            <a:p>
              <a:pPr algn="ctr">
                <a:lnSpc>
                  <a:spcPts val="1300"/>
                </a:lnSpc>
              </a:pPr>
              <a:r>
                <a:rPr lang="en-US" sz="1100" dirty="0" smtClean="0">
                  <a:latin typeface="+mj-lt"/>
                </a:rPr>
                <a:t>Time Finder/VP</a:t>
              </a:r>
            </a:p>
            <a:p>
              <a:pPr algn="ctr">
                <a:lnSpc>
                  <a:spcPts val="1300"/>
                </a:lnSpc>
              </a:pPr>
              <a:r>
                <a:rPr lang="en-US" sz="1100" dirty="0" smtClean="0">
                  <a:latin typeface="+mj-lt"/>
                </a:rPr>
                <a:t>Snap</a:t>
              </a:r>
              <a:endParaRPr lang="en-US" sz="1100" dirty="0">
                <a:latin typeface="+mj-lt"/>
              </a:endParaRPr>
            </a:p>
          </p:txBody>
        </p:sp>
        <p:cxnSp>
          <p:nvCxnSpPr>
            <p:cNvPr id="460" name="Straight Arrow Connector 459"/>
            <p:cNvCxnSpPr>
              <a:stCxn id="458" idx="3"/>
              <a:endCxn id="464" idx="1"/>
            </p:cNvCxnSpPr>
            <p:nvPr/>
          </p:nvCxnSpPr>
          <p:spPr bwMode="gray">
            <a:xfrm>
              <a:off x="3569211" y="3306008"/>
              <a:ext cx="533197" cy="666399"/>
            </a:xfrm>
            <a:prstGeom prst="straightConnector1">
              <a:avLst/>
            </a:prstGeom>
            <a:ln w="381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a:stCxn id="464" idx="3"/>
              <a:endCxn id="468" idx="1"/>
            </p:cNvCxnSpPr>
            <p:nvPr/>
          </p:nvCxnSpPr>
          <p:spPr bwMode="gray">
            <a:xfrm flipV="1">
              <a:off x="4502655" y="3837958"/>
              <a:ext cx="464777" cy="134450"/>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a:stCxn id="464" idx="3"/>
              <a:endCxn id="467" idx="1"/>
            </p:cNvCxnSpPr>
            <p:nvPr/>
          </p:nvCxnSpPr>
          <p:spPr bwMode="gray">
            <a:xfrm>
              <a:off x="4502655" y="3972407"/>
              <a:ext cx="464776" cy="22475"/>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464" idx="3"/>
              <a:endCxn id="466" idx="1"/>
            </p:cNvCxnSpPr>
            <p:nvPr/>
          </p:nvCxnSpPr>
          <p:spPr bwMode="gray">
            <a:xfrm>
              <a:off x="4502655" y="3972407"/>
              <a:ext cx="464776" cy="179401"/>
            </a:xfrm>
            <a:prstGeom prst="line">
              <a:avLst/>
            </a:prstGeom>
            <a:ln w="1905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64" name="Picture 463" descr="disc sky blue.png"/>
            <p:cNvPicPr>
              <a:picLocks noChangeAspect="1"/>
            </p:cNvPicPr>
            <p:nvPr/>
          </p:nvPicPr>
          <p:blipFill>
            <a:blip r:embed="rId6" cstate="screen">
              <a:duotone>
                <a:schemeClr val="accent1">
                  <a:shade val="45000"/>
                  <a:satMod val="135000"/>
                </a:schemeClr>
                <a:prstClr val="white"/>
              </a:duotone>
            </a:blip>
            <a:stretch>
              <a:fillRect/>
            </a:stretch>
          </p:blipFill>
          <p:spPr bwMode="gray">
            <a:xfrm>
              <a:off x="4102408" y="3758870"/>
              <a:ext cx="400247" cy="427073"/>
            </a:xfrm>
            <a:prstGeom prst="rect">
              <a:avLst/>
            </a:prstGeom>
          </p:spPr>
        </p:pic>
        <p:sp>
          <p:nvSpPr>
            <p:cNvPr id="465" name="TextBox 464"/>
            <p:cNvSpPr txBox="1"/>
            <p:nvPr/>
          </p:nvSpPr>
          <p:spPr bwMode="gray">
            <a:xfrm>
              <a:off x="4601088" y="3295440"/>
              <a:ext cx="1132785" cy="338554"/>
            </a:xfrm>
            <a:prstGeom prst="rect">
              <a:avLst/>
            </a:prstGeom>
            <a:noFill/>
          </p:spPr>
          <p:txBody>
            <a:bodyPr wrap="none" lIns="0" tIns="0" rIns="0" bIns="0" rtlCol="0">
              <a:spAutoFit/>
            </a:bodyPr>
            <a:lstStyle/>
            <a:p>
              <a:pPr algn="ctr">
                <a:lnSpc>
                  <a:spcPts val="1300"/>
                </a:lnSpc>
              </a:pPr>
              <a:r>
                <a:rPr lang="en-US" sz="1100" dirty="0" smtClean="0">
                  <a:latin typeface="+mj-lt"/>
                </a:rPr>
                <a:t>Time Finder/ VP</a:t>
              </a:r>
            </a:p>
            <a:p>
              <a:pPr algn="ctr">
                <a:lnSpc>
                  <a:spcPts val="1300"/>
                </a:lnSpc>
              </a:pPr>
              <a:r>
                <a:rPr lang="en-US" sz="1100" dirty="0" smtClean="0">
                  <a:latin typeface="+mj-lt"/>
                </a:rPr>
                <a:t>Snap</a:t>
              </a:r>
              <a:endParaRPr lang="en-US" sz="1100" dirty="0">
                <a:latin typeface="+mj-lt"/>
              </a:endParaRPr>
            </a:p>
          </p:txBody>
        </p:sp>
        <p:pic>
          <p:nvPicPr>
            <p:cNvPr id="466" name="Picture 465" descr="disc sky blue half2.png"/>
            <p:cNvPicPr>
              <a:picLocks/>
            </p:cNvPicPr>
            <p:nvPr/>
          </p:nvPicPr>
          <p:blipFill>
            <a:blip r:embed="rId8" cstate="screen"/>
            <a:stretch>
              <a:fillRect/>
            </a:stretch>
          </p:blipFill>
          <p:spPr bwMode="gray">
            <a:xfrm>
              <a:off x="4967431" y="4072720"/>
              <a:ext cx="400095" cy="158175"/>
            </a:xfrm>
            <a:prstGeom prst="rect">
              <a:avLst/>
            </a:prstGeom>
          </p:spPr>
        </p:pic>
        <p:pic>
          <p:nvPicPr>
            <p:cNvPr id="467" name="Picture 466" descr="disc sky blue half2.png"/>
            <p:cNvPicPr>
              <a:picLocks noChangeAspect="1"/>
            </p:cNvPicPr>
            <p:nvPr/>
          </p:nvPicPr>
          <p:blipFill>
            <a:blip r:embed="rId8" cstate="screen"/>
            <a:stretch>
              <a:fillRect/>
            </a:stretch>
          </p:blipFill>
          <p:spPr bwMode="gray">
            <a:xfrm>
              <a:off x="4967431" y="3914545"/>
              <a:ext cx="400095" cy="160675"/>
            </a:xfrm>
            <a:prstGeom prst="rect">
              <a:avLst/>
            </a:prstGeom>
          </p:spPr>
        </p:pic>
        <p:pic>
          <p:nvPicPr>
            <p:cNvPr id="468" name="Picture 467" descr="disc sky blue half2.png"/>
            <p:cNvPicPr>
              <a:picLocks/>
            </p:cNvPicPr>
            <p:nvPr/>
          </p:nvPicPr>
          <p:blipFill>
            <a:blip r:embed="rId8" cstate="screen"/>
            <a:stretch>
              <a:fillRect/>
            </a:stretch>
          </p:blipFill>
          <p:spPr bwMode="gray">
            <a:xfrm>
              <a:off x="4967432" y="3758869"/>
              <a:ext cx="400095" cy="158175"/>
            </a:xfrm>
            <a:prstGeom prst="rect">
              <a:avLst/>
            </a:prstGeom>
          </p:spPr>
        </p:pic>
        <p:pic>
          <p:nvPicPr>
            <p:cNvPr id="469" name="Picture 468" descr="disc sky blue half2.png"/>
            <p:cNvPicPr>
              <a:picLocks/>
            </p:cNvPicPr>
            <p:nvPr/>
          </p:nvPicPr>
          <p:blipFill>
            <a:blip r:embed="rId8" cstate="screen"/>
            <a:stretch>
              <a:fillRect/>
            </a:stretch>
          </p:blipFill>
          <p:spPr bwMode="gray">
            <a:xfrm>
              <a:off x="4975070" y="2699097"/>
              <a:ext cx="400095" cy="158175"/>
            </a:xfrm>
            <a:prstGeom prst="rect">
              <a:avLst/>
            </a:prstGeom>
          </p:spPr>
        </p:pic>
        <p:pic>
          <p:nvPicPr>
            <p:cNvPr id="470" name="Picture 469" descr="disc sky blue half2.png"/>
            <p:cNvPicPr>
              <a:picLocks noChangeAspect="1"/>
            </p:cNvPicPr>
            <p:nvPr/>
          </p:nvPicPr>
          <p:blipFill>
            <a:blip r:embed="rId8" cstate="screen"/>
            <a:stretch>
              <a:fillRect/>
            </a:stretch>
          </p:blipFill>
          <p:spPr bwMode="gray">
            <a:xfrm>
              <a:off x="4975070" y="2540922"/>
              <a:ext cx="400095" cy="160675"/>
            </a:xfrm>
            <a:prstGeom prst="rect">
              <a:avLst/>
            </a:prstGeom>
          </p:spPr>
        </p:pic>
        <p:pic>
          <p:nvPicPr>
            <p:cNvPr id="471" name="Picture 470" descr="disc sky blue half2.png"/>
            <p:cNvPicPr>
              <a:picLocks/>
            </p:cNvPicPr>
            <p:nvPr/>
          </p:nvPicPr>
          <p:blipFill>
            <a:blip r:embed="rId8" cstate="screen"/>
            <a:stretch>
              <a:fillRect/>
            </a:stretch>
          </p:blipFill>
          <p:spPr bwMode="gray">
            <a:xfrm>
              <a:off x="4975070" y="2385247"/>
              <a:ext cx="400095" cy="158175"/>
            </a:xfrm>
            <a:prstGeom prst="rect">
              <a:avLst/>
            </a:prstGeom>
          </p:spPr>
        </p:pic>
      </p:grpSp>
      <p:sp>
        <p:nvSpPr>
          <p:cNvPr id="472" name="TextBox 471"/>
          <p:cNvSpPr txBox="1"/>
          <p:nvPr/>
        </p:nvSpPr>
        <p:spPr bwMode="gray">
          <a:xfrm>
            <a:off x="4973755" y="1472561"/>
            <a:ext cx="1884245" cy="442539"/>
          </a:xfrm>
          <a:prstGeom prst="rect">
            <a:avLst/>
          </a:prstGeom>
          <a:noFill/>
        </p:spPr>
        <p:txBody>
          <a:bodyPr wrap="none" lIns="0" tIns="0" rIns="0" bIns="0" rtlCol="0">
            <a:spAutoFit/>
          </a:bodyPr>
          <a:lstStyle/>
          <a:p>
            <a:pPr algn="ctr"/>
            <a:r>
              <a:rPr lang="en-US" sz="1600" dirty="0" smtClean="0">
                <a:latin typeface="+mj-lt"/>
              </a:rPr>
              <a:t>TimeFinder/VP Snap </a:t>
            </a:r>
          </a:p>
          <a:p>
            <a:pPr algn="ctr"/>
            <a:r>
              <a:rPr lang="en-US" sz="1600" dirty="0" smtClean="0">
                <a:latin typeface="+mj-lt"/>
              </a:rPr>
              <a:t>off of R2</a:t>
            </a:r>
          </a:p>
        </p:txBody>
      </p:sp>
      <p:sp>
        <p:nvSpPr>
          <p:cNvPr id="473" name="Left Brace 472"/>
          <p:cNvSpPr/>
          <p:nvPr/>
        </p:nvSpPr>
        <p:spPr>
          <a:xfrm>
            <a:off x="1828800" y="2286001"/>
            <a:ext cx="381000" cy="1905000"/>
          </a:xfrm>
          <a:prstGeom prst="leftBrace">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4" name="TextBox 473"/>
          <p:cNvSpPr txBox="1"/>
          <p:nvPr/>
        </p:nvSpPr>
        <p:spPr>
          <a:xfrm>
            <a:off x="152400" y="2951202"/>
            <a:ext cx="1862667" cy="276999"/>
          </a:xfrm>
          <a:prstGeom prst="rect">
            <a:avLst/>
          </a:prstGeom>
          <a:noFill/>
        </p:spPr>
        <p:txBody>
          <a:bodyPr wrap="square" lIns="0" tIns="0" rIns="0" bIns="0" rtlCol="0">
            <a:spAutoFit/>
          </a:bodyPr>
          <a:lstStyle/>
          <a:p>
            <a:pPr algn="ctr"/>
            <a:r>
              <a:rPr lang="en-US" dirty="0" smtClean="0"/>
              <a:t>&gt;2:1 compression</a:t>
            </a:r>
          </a:p>
        </p:txBody>
      </p:sp>
    </p:spTree>
    <p:extLst>
      <p:ext uri="{BB962C8B-B14F-4D97-AF65-F5344CB8AC3E}">
        <p14:creationId xmlns:p14="http://schemas.microsoft.com/office/powerpoint/2010/main" val="36171788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Customer Audiences</a:t>
            </a:r>
            <a:endParaRPr lang="en-US" dirty="0"/>
          </a:p>
        </p:txBody>
      </p:sp>
      <p:sp>
        <p:nvSpPr>
          <p:cNvPr id="3" name="Content Placeholder 2"/>
          <p:cNvSpPr>
            <a:spLocks noGrp="1"/>
          </p:cNvSpPr>
          <p:nvPr>
            <p:ph sz="quarter" idx="10"/>
          </p:nvPr>
        </p:nvSpPr>
        <p:spPr>
          <a:xfrm>
            <a:off x="366714" y="1432984"/>
            <a:ext cx="8472486" cy="4815416"/>
          </a:xfrm>
        </p:spPr>
        <p:txBody>
          <a:bodyPr/>
          <a:lstStyle/>
          <a:p>
            <a:pPr lvl="0"/>
            <a:r>
              <a:rPr lang="en-US" sz="2400" dirty="0" smtClean="0">
                <a:solidFill>
                  <a:schemeClr val="tx1"/>
                </a:solidFill>
              </a:rPr>
              <a:t>Business decision makers from midmarket customers requiring mission-critical storage.</a:t>
            </a:r>
          </a:p>
          <a:p>
            <a:pPr lvl="0"/>
            <a:r>
              <a:rPr lang="en-US" sz="2400" dirty="0" smtClean="0">
                <a:solidFill>
                  <a:schemeClr val="tx1"/>
                </a:solidFill>
              </a:rPr>
              <a:t>Technical decision makers from midmarket customers considering new multi-node storage systems</a:t>
            </a:r>
          </a:p>
          <a:p>
            <a:pPr lvl="0"/>
            <a:r>
              <a:rPr lang="en-US" sz="2400" dirty="0" smtClean="0">
                <a:solidFill>
                  <a:schemeClr val="tx1"/>
                </a:solidFill>
              </a:rPr>
              <a:t>Existing EMC VNX/CLARiiON customers considering consolidation to non-EMC platforms</a:t>
            </a:r>
          </a:p>
          <a:p>
            <a:pPr lvl="0"/>
            <a:r>
              <a:rPr lang="en-US" sz="2400" dirty="0" smtClean="0">
                <a:solidFill>
                  <a:schemeClr val="tx1"/>
                </a:solidFill>
              </a:rPr>
              <a:t>Existing Symmetrix VMAX &amp; DMX customers considering tech refreshes</a:t>
            </a:r>
          </a:p>
          <a:p>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a:spLocks noGrp="1"/>
          </p:cNvSpPr>
          <p:nvPr>
            <p:ph type="title"/>
          </p:nvPr>
        </p:nvSpPr>
        <p:spPr bwMode="gray"/>
        <p:txBody>
          <a:bodyPr/>
          <a:lstStyle/>
          <a:p>
            <a:r>
              <a:rPr lang="en-US" dirty="0" smtClean="0"/>
              <a:t/>
            </a:r>
            <a:br>
              <a:rPr lang="en-US" dirty="0" smtClean="0"/>
            </a:br>
            <a:r>
              <a:rPr lang="en-US" dirty="0" smtClean="0"/>
              <a:t>VMAX 10K Solves Customer Pain Points</a:t>
            </a:r>
          </a:p>
        </p:txBody>
      </p:sp>
      <p:sp>
        <p:nvSpPr>
          <p:cNvPr id="37" name="Rectangle 36"/>
          <p:cNvSpPr/>
          <p:nvPr/>
        </p:nvSpPr>
        <p:spPr bwMode="gray">
          <a:xfrm>
            <a:off x="5608639" y="2217119"/>
            <a:ext cx="2938244" cy="627256"/>
          </a:xfrm>
          <a:prstGeom prst="rect">
            <a:avLst/>
          </a:prstGeom>
          <a:ln/>
        </p:spPr>
        <p:style>
          <a:lnRef idx="1">
            <a:schemeClr val="accent1"/>
          </a:lnRef>
          <a:fillRef idx="3">
            <a:schemeClr val="accent1"/>
          </a:fillRef>
          <a:effectRef idx="2">
            <a:schemeClr val="accent1"/>
          </a:effectRef>
          <a:fontRef idx="minor">
            <a:schemeClr val="lt1"/>
          </a:fontRef>
        </p:style>
        <p:txBody>
          <a:bodyPr lIns="0" tIns="0" rIns="0" bIns="0" anchor="ctr"/>
          <a:lstStyle/>
          <a:p>
            <a:pPr lvl="0" algn="ctr">
              <a:lnSpc>
                <a:spcPts val="1900"/>
              </a:lnSpc>
            </a:pPr>
            <a:r>
              <a:rPr lang="en-US" sz="1600" dirty="0" smtClean="0">
                <a:solidFill>
                  <a:schemeClr val="bg1"/>
                </a:solidFill>
                <a:effectLst>
                  <a:outerShdw blurRad="38100" dist="38100" dir="2700000" algn="tl">
                    <a:srgbClr val="000000">
                      <a:alpha val="43137"/>
                    </a:srgbClr>
                  </a:outerShdw>
                </a:effectLst>
              </a:rPr>
              <a:t>Enterprise reliability, availability, serviceability</a:t>
            </a:r>
          </a:p>
        </p:txBody>
      </p:sp>
      <p:sp>
        <p:nvSpPr>
          <p:cNvPr id="38" name="Rectangle 37"/>
          <p:cNvSpPr/>
          <p:nvPr/>
        </p:nvSpPr>
        <p:spPr bwMode="gray">
          <a:xfrm>
            <a:off x="5608639" y="3026449"/>
            <a:ext cx="2938244" cy="627256"/>
          </a:xfrm>
          <a:prstGeom prst="rect">
            <a:avLst/>
          </a:prstGeom>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Scale-out</a:t>
            </a:r>
          </a:p>
        </p:txBody>
      </p:sp>
      <p:sp>
        <p:nvSpPr>
          <p:cNvPr id="39" name="Rectangle 38"/>
          <p:cNvSpPr/>
          <p:nvPr/>
        </p:nvSpPr>
        <p:spPr bwMode="gray">
          <a:xfrm>
            <a:off x="5608639" y="3832899"/>
            <a:ext cx="2938244" cy="627256"/>
          </a:xfrm>
          <a:prstGeom prst="rect">
            <a:avLst/>
          </a:prstGeom>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Multi-controller</a:t>
            </a:r>
          </a:p>
        </p:txBody>
      </p:sp>
      <p:cxnSp>
        <p:nvCxnSpPr>
          <p:cNvPr id="40" name="Straight Arrow Connector 39"/>
          <p:cNvCxnSpPr>
            <a:stCxn id="54" idx="3"/>
            <a:endCxn id="37" idx="1"/>
          </p:cNvCxnSpPr>
          <p:nvPr/>
        </p:nvCxnSpPr>
        <p:spPr bwMode="gray">
          <a:xfrm>
            <a:off x="3535363" y="2530747"/>
            <a:ext cx="2073276" cy="1588"/>
          </a:xfrm>
          <a:prstGeom prst="straightConnector1">
            <a:avLst/>
          </a:prstGeom>
          <a:ln>
            <a:solidFill>
              <a:schemeClr val="bg2"/>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a:stCxn id="55" idx="3"/>
            <a:endCxn id="38" idx="1"/>
          </p:cNvCxnSpPr>
          <p:nvPr/>
        </p:nvCxnSpPr>
        <p:spPr bwMode="gray">
          <a:xfrm>
            <a:off x="3535363" y="3340077"/>
            <a:ext cx="2073276" cy="1588"/>
          </a:xfrm>
          <a:prstGeom prst="straightConnector1">
            <a:avLst/>
          </a:prstGeom>
          <a:ln>
            <a:solidFill>
              <a:schemeClr val="bg2"/>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a:stCxn id="61" idx="3"/>
            <a:endCxn id="39" idx="1"/>
          </p:cNvCxnSpPr>
          <p:nvPr/>
        </p:nvCxnSpPr>
        <p:spPr bwMode="gray">
          <a:xfrm>
            <a:off x="3535363" y="4146527"/>
            <a:ext cx="2073276" cy="1588"/>
          </a:xfrm>
          <a:prstGeom prst="straightConnector1">
            <a:avLst/>
          </a:prstGeom>
          <a:ln>
            <a:solidFill>
              <a:schemeClr val="bg2"/>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a:stCxn id="70" idx="3"/>
            <a:endCxn id="67" idx="1"/>
          </p:cNvCxnSpPr>
          <p:nvPr/>
        </p:nvCxnSpPr>
        <p:spPr bwMode="gray">
          <a:xfrm>
            <a:off x="3535363" y="4952977"/>
            <a:ext cx="2073276" cy="1588"/>
          </a:xfrm>
          <a:prstGeom prst="straightConnector1">
            <a:avLst/>
          </a:prstGeom>
          <a:ln>
            <a:solidFill>
              <a:schemeClr val="bg2"/>
            </a:solidFill>
            <a:headEnd type="none" w="med" len="med"/>
            <a:tailEnd type="arrow"/>
          </a:ln>
          <a:effectLst/>
        </p:spPr>
        <p:style>
          <a:lnRef idx="3">
            <a:schemeClr val="accent1"/>
          </a:lnRef>
          <a:fillRef idx="0">
            <a:schemeClr val="accent1"/>
          </a:fillRef>
          <a:effectRef idx="2">
            <a:schemeClr val="accent1"/>
          </a:effectRef>
          <a:fontRef idx="minor">
            <a:schemeClr val="tx1"/>
          </a:fontRef>
        </p:style>
      </p:cxnSp>
      <p:pic>
        <p:nvPicPr>
          <p:cNvPr id="50"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3925970" y="2024084"/>
            <a:ext cx="1292060" cy="3859824"/>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51" name="TextBox 50"/>
          <p:cNvSpPr txBox="1"/>
          <p:nvPr/>
        </p:nvSpPr>
        <p:spPr bwMode="gray">
          <a:xfrm>
            <a:off x="766259" y="1700790"/>
            <a:ext cx="2664511" cy="369332"/>
          </a:xfrm>
          <a:prstGeom prst="rect">
            <a:avLst/>
          </a:prstGeom>
          <a:noFill/>
        </p:spPr>
        <p:txBody>
          <a:bodyPr wrap="none" rtlCol="0">
            <a:spAutoFit/>
          </a:bodyPr>
          <a:lstStyle/>
          <a:p>
            <a:pPr algn="ctr"/>
            <a:r>
              <a:rPr lang="en-US" dirty="0" smtClean="0">
                <a:solidFill>
                  <a:schemeClr val="tx1"/>
                </a:solidFill>
              </a:rPr>
              <a:t>Customer pain points</a:t>
            </a:r>
            <a:endParaRPr lang="en-US" dirty="0">
              <a:solidFill>
                <a:schemeClr val="tx1"/>
              </a:solidFill>
            </a:endParaRPr>
          </a:p>
        </p:txBody>
      </p:sp>
      <p:sp>
        <p:nvSpPr>
          <p:cNvPr id="52" name="TextBox 51"/>
          <p:cNvSpPr txBox="1"/>
          <p:nvPr/>
        </p:nvSpPr>
        <p:spPr bwMode="gray">
          <a:xfrm>
            <a:off x="5765249" y="1758397"/>
            <a:ext cx="2559868" cy="369332"/>
          </a:xfrm>
          <a:prstGeom prst="rect">
            <a:avLst/>
          </a:prstGeom>
          <a:noFill/>
        </p:spPr>
        <p:txBody>
          <a:bodyPr wrap="none" rtlCol="0">
            <a:spAutoFit/>
          </a:bodyPr>
          <a:lstStyle/>
          <a:p>
            <a:pPr algn="ctr"/>
            <a:r>
              <a:rPr lang="en-US" dirty="0" smtClean="0">
                <a:solidFill>
                  <a:schemeClr val="tx1"/>
                </a:solidFill>
              </a:rPr>
              <a:t>VMAX 10K delivers…</a:t>
            </a:r>
            <a:endParaRPr lang="en-US" dirty="0">
              <a:solidFill>
                <a:schemeClr val="tx1"/>
              </a:solidFill>
            </a:endParaRPr>
          </a:p>
        </p:txBody>
      </p:sp>
      <p:sp>
        <p:nvSpPr>
          <p:cNvPr id="54" name="Rectangle 53"/>
          <p:cNvSpPr/>
          <p:nvPr/>
        </p:nvSpPr>
        <p:spPr bwMode="gray">
          <a:xfrm>
            <a:off x="771098" y="2217119"/>
            <a:ext cx="2764265" cy="62725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Downtime</a:t>
            </a:r>
          </a:p>
        </p:txBody>
      </p:sp>
      <p:sp>
        <p:nvSpPr>
          <p:cNvPr id="55" name="Rectangle 54"/>
          <p:cNvSpPr/>
          <p:nvPr/>
        </p:nvSpPr>
        <p:spPr bwMode="gray">
          <a:xfrm>
            <a:off x="771098" y="3026449"/>
            <a:ext cx="2764265" cy="62725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Growth</a:t>
            </a:r>
          </a:p>
        </p:txBody>
      </p:sp>
      <p:sp>
        <p:nvSpPr>
          <p:cNvPr id="61" name="Rectangle 60"/>
          <p:cNvSpPr/>
          <p:nvPr/>
        </p:nvSpPr>
        <p:spPr bwMode="gray">
          <a:xfrm>
            <a:off x="771098" y="3832899"/>
            <a:ext cx="2764265" cy="62725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Unpredictable SLAs</a:t>
            </a:r>
          </a:p>
        </p:txBody>
      </p:sp>
      <p:sp>
        <p:nvSpPr>
          <p:cNvPr id="67" name="Rectangle 66"/>
          <p:cNvSpPr/>
          <p:nvPr/>
        </p:nvSpPr>
        <p:spPr bwMode="gray">
          <a:xfrm>
            <a:off x="5608639" y="4639349"/>
            <a:ext cx="2938244" cy="627256"/>
          </a:xfrm>
          <a:prstGeom prst="rect">
            <a:avLst/>
          </a:prstGeom>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Price</a:t>
            </a:r>
          </a:p>
        </p:txBody>
      </p:sp>
      <p:sp>
        <p:nvSpPr>
          <p:cNvPr id="70" name="Rectangle 69"/>
          <p:cNvSpPr/>
          <p:nvPr/>
        </p:nvSpPr>
        <p:spPr bwMode="gray">
          <a:xfrm>
            <a:off x="771098" y="4639349"/>
            <a:ext cx="2764265" cy="627256"/>
          </a:xfrm>
          <a:prstGeom prst="rect">
            <a:avLst/>
          </a:prstGeom>
          <a:ln/>
        </p:spPr>
        <p:style>
          <a:lnRef idx="1">
            <a:schemeClr val="accent5"/>
          </a:lnRef>
          <a:fillRef idx="3">
            <a:schemeClr val="accent5"/>
          </a:fillRef>
          <a:effectRef idx="2">
            <a:schemeClr val="accent5"/>
          </a:effectRef>
          <a:fontRef idx="minor">
            <a:schemeClr val="lt1"/>
          </a:fontRef>
        </p:style>
        <p:txBody>
          <a:bodyPr anchor="ctr"/>
          <a:lstStyle/>
          <a:p>
            <a:pPr algn="ctr">
              <a:lnSpc>
                <a:spcPct val="90000"/>
              </a:lnSpc>
              <a:spcBef>
                <a:spcPct val="35000"/>
              </a:spcBef>
              <a:buClr>
                <a:srgbClr val="A1C9E6"/>
              </a:buClr>
              <a:buSzPct val="75000"/>
              <a:defRPr/>
            </a:pPr>
            <a:r>
              <a:rPr lang="en-US" sz="1600" dirty="0" smtClean="0">
                <a:solidFill>
                  <a:schemeClr val="bg1"/>
                </a:solidFill>
                <a:effectLst>
                  <a:outerShdw blurRad="38100" dist="38100" dir="2700000" algn="tl">
                    <a:srgbClr val="000000">
                      <a:alpha val="43137"/>
                    </a:srgbClr>
                  </a:outerShdw>
                </a:effectLst>
              </a:rPr>
              <a:t>Budget</a:t>
            </a:r>
          </a:p>
        </p:txBody>
      </p:sp>
      <p:pic>
        <p:nvPicPr>
          <p:cNvPr id="73" name="Picture 72" descr="MCj04347130000[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gray">
          <a:xfrm>
            <a:off x="8355164" y="2326010"/>
            <a:ext cx="422147" cy="409475"/>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4" name="Picture 73" descr="MCj04347130000[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gray">
          <a:xfrm>
            <a:off x="8352584" y="3135340"/>
            <a:ext cx="422147" cy="409475"/>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5" name="Picture 74" descr="MCj04347130000[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gray">
          <a:xfrm>
            <a:off x="8352584" y="3941790"/>
            <a:ext cx="422147" cy="409475"/>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76" name="Picture 75" descr="MCj04347130000[1]"/>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gray">
          <a:xfrm>
            <a:off x="8333904" y="4748240"/>
            <a:ext cx="422147" cy="409475"/>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dissolve">
                                      <p:cBhvr>
                                        <p:cTn id="11" dur="500"/>
                                        <p:tgtEl>
                                          <p:spTgt spid="7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dissolve">
                                      <p:cBhvr>
                                        <p:cTn id="15" dur="500"/>
                                        <p:tgtEl>
                                          <p:spTgt spid="7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dissolve">
                                      <p:cBhvr>
                                        <p:cTn id="1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a:noFill/>
          <a:ln>
            <a:miter lim="800000"/>
            <a:headEnd/>
            <a:tailEnd/>
          </a:ln>
        </p:spPr>
        <p:txBody>
          <a:bodyPr vert="horz" wrap="square" numCol="1" anchor="t" compatLnSpc="1">
            <a:prstTxWarp prst="textNoShape">
              <a:avLst/>
            </a:prstTxWarp>
          </a:bodyPr>
          <a:lstStyle/>
          <a:p>
            <a:r>
              <a:rPr lang="en-US" dirty="0" smtClean="0"/>
              <a:t>Top 5 VMAX Plays</a:t>
            </a:r>
            <a:br>
              <a:rPr lang="en-US" dirty="0" smtClean="0"/>
            </a:br>
            <a:endParaRPr lang="en-US" dirty="0" smtClean="0"/>
          </a:p>
        </p:txBody>
      </p:sp>
      <p:sp>
        <p:nvSpPr>
          <p:cNvPr id="6" name="Text Placeholder 5"/>
          <p:cNvSpPr>
            <a:spLocks noGrp="1"/>
          </p:cNvSpPr>
          <p:nvPr>
            <p:ph type="body" idx="1"/>
          </p:nvPr>
        </p:nvSpPr>
        <p:spPr/>
        <p:txBody>
          <a:bodyPr/>
          <a:lstStyle/>
          <a:p>
            <a:r>
              <a:rPr lang="en-US" dirty="0" smtClean="0"/>
              <a:t>Why do customers buy a VMAX?</a:t>
            </a:r>
            <a:endParaRPr lang="en-US" dirty="0"/>
          </a:p>
        </p:txBody>
      </p:sp>
      <p:sp>
        <p:nvSpPr>
          <p:cNvPr id="27650" name="Content Placeholder 5"/>
          <p:cNvSpPr>
            <a:spLocks noGrp="1"/>
          </p:cNvSpPr>
          <p:nvPr>
            <p:ph sz="half" idx="4294967295"/>
          </p:nvPr>
        </p:nvSpPr>
        <p:spPr>
          <a:xfrm>
            <a:off x="366713" y="1758950"/>
            <a:ext cx="6639730" cy="4183063"/>
          </a:xfrm>
          <a:prstGeom prst="rect">
            <a:avLst/>
          </a:prstGeom>
          <a:noFill/>
          <a:ln>
            <a:miter lim="800000"/>
            <a:headEnd/>
            <a:tailEnd/>
          </a:ln>
        </p:spPr>
        <p:txBody>
          <a:bodyPr vert="horz" wrap="square" numCol="1" anchor="t" anchorCtr="0" compatLnSpc="1">
            <a:prstTxWarp prst="textNoShape">
              <a:avLst/>
            </a:prstTxWarp>
            <a:normAutofit/>
          </a:bodyPr>
          <a:lstStyle/>
          <a:p>
            <a:pPr marL="514350" indent="-514350">
              <a:buFont typeface="+mj-lt"/>
              <a:buAutoNum type="arabicPeriod"/>
            </a:pPr>
            <a:r>
              <a:rPr lang="en-US" sz="2400" dirty="0" smtClean="0"/>
              <a:t>Data </a:t>
            </a:r>
            <a:r>
              <a:rPr lang="en-US" sz="2400" dirty="0" smtClean="0">
                <a:solidFill>
                  <a:schemeClr val="tx2"/>
                </a:solidFill>
              </a:rPr>
              <a:t>availability</a:t>
            </a:r>
            <a:r>
              <a:rPr lang="en-US" sz="2400" dirty="0" smtClean="0"/>
              <a:t> and integrity</a:t>
            </a:r>
            <a:endParaRPr lang="en-US" sz="2400" dirty="0" smtClean="0">
              <a:solidFill>
                <a:schemeClr val="tx2"/>
              </a:solidFill>
            </a:endParaRPr>
          </a:p>
          <a:p>
            <a:pPr marL="514350" indent="-514350">
              <a:buFont typeface="+mj-lt"/>
              <a:buAutoNum type="arabicPeriod"/>
            </a:pPr>
            <a:r>
              <a:rPr lang="en-US" sz="2400" dirty="0" smtClean="0"/>
              <a:t>Data center </a:t>
            </a:r>
            <a:r>
              <a:rPr lang="en-US" sz="2400" dirty="0" smtClean="0">
                <a:solidFill>
                  <a:schemeClr val="tx2"/>
                </a:solidFill>
              </a:rPr>
              <a:t>consolidation</a:t>
            </a:r>
            <a:r>
              <a:rPr lang="en-US" sz="2400" dirty="0" smtClean="0"/>
              <a:t> to lower Opex and Capex costs</a:t>
            </a:r>
            <a:endParaRPr lang="en-US" sz="2400" dirty="0" smtClean="0">
              <a:solidFill>
                <a:schemeClr val="tx2"/>
              </a:solidFill>
            </a:endParaRPr>
          </a:p>
          <a:p>
            <a:pPr marL="514350" indent="-514350">
              <a:buFont typeface="+mj-lt"/>
              <a:buAutoNum type="arabicPeriod"/>
            </a:pPr>
            <a:r>
              <a:rPr lang="en-US" sz="2400" dirty="0" smtClean="0">
                <a:solidFill>
                  <a:schemeClr val="tx2"/>
                </a:solidFill>
              </a:rPr>
              <a:t>Advanced features </a:t>
            </a:r>
            <a:r>
              <a:rPr lang="en-US" sz="2400" dirty="0" smtClean="0"/>
              <a:t>that enable a reduction in capex and opex costs</a:t>
            </a:r>
          </a:p>
          <a:p>
            <a:pPr lvl="1"/>
            <a:r>
              <a:rPr lang="en-US" sz="2000" dirty="0" smtClean="0"/>
              <a:t>FASTVP</a:t>
            </a:r>
          </a:p>
          <a:p>
            <a:pPr lvl="1"/>
            <a:r>
              <a:rPr lang="en-US" sz="2000" dirty="0" smtClean="0"/>
              <a:t>FTS</a:t>
            </a:r>
          </a:p>
          <a:p>
            <a:pPr marL="514350" indent="-514350">
              <a:buFont typeface="+mj-lt"/>
              <a:buAutoNum type="arabicPeriod"/>
            </a:pPr>
            <a:r>
              <a:rPr lang="en-US" sz="2400" dirty="0" smtClean="0">
                <a:solidFill>
                  <a:schemeClr val="tx2"/>
                </a:solidFill>
              </a:rPr>
              <a:t>Performance</a:t>
            </a:r>
            <a:r>
              <a:rPr lang="en-US" sz="2400" dirty="0" smtClean="0"/>
              <a:t> at scale and during array faults</a:t>
            </a:r>
          </a:p>
          <a:p>
            <a:pPr marL="514350" indent="-514350">
              <a:buFont typeface="+mj-lt"/>
              <a:buAutoNum type="arabicPeriod"/>
            </a:pPr>
            <a:r>
              <a:rPr lang="en-US" sz="2400" dirty="0" smtClean="0"/>
              <a:t>Data </a:t>
            </a:r>
            <a:r>
              <a:rPr lang="en-US" sz="2400" dirty="0" smtClean="0">
                <a:solidFill>
                  <a:schemeClr val="tx2"/>
                </a:solidFill>
              </a:rPr>
              <a:t>Protection</a:t>
            </a:r>
            <a:r>
              <a:rPr lang="en-US" sz="2400" dirty="0" smtClean="0"/>
              <a:t> and security</a:t>
            </a:r>
          </a:p>
          <a:p>
            <a:pPr lvl="1"/>
            <a:r>
              <a:rPr lang="en-US" sz="2000" dirty="0" smtClean="0"/>
              <a:t>SRDF, D@RE</a:t>
            </a:r>
          </a:p>
        </p:txBody>
      </p:sp>
      <p:pic>
        <p:nvPicPr>
          <p:cNvPr id="7" name="Picture 6" descr="VMAX2_HD_SO_1bay_150dpi.png"/>
          <p:cNvPicPr>
            <a:picLocks noChangeAspect="1"/>
          </p:cNvPicPr>
          <p:nvPr/>
        </p:nvPicPr>
        <p:blipFill rotWithShape="1">
          <a:blip r:embed="rId3" cstate="screen"/>
          <a:srcRect l="28466" t="9259" r="31947" b="12030"/>
          <a:stretch/>
        </p:blipFill>
        <p:spPr>
          <a:xfrm>
            <a:off x="6912833" y="815800"/>
            <a:ext cx="1732404" cy="5166820"/>
          </a:xfrm>
          <a:prstGeom prst="rect">
            <a:avLst/>
          </a:prstGeom>
        </p:spPr>
      </p:pic>
    </p:spTree>
    <p:extLst>
      <p:ext uri="{BB962C8B-B14F-4D97-AF65-F5344CB8AC3E}">
        <p14:creationId xmlns:p14="http://schemas.microsoft.com/office/powerpoint/2010/main" val="10744688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VMAX 10K Solutions “How To” Library</a:t>
            </a:r>
            <a:endParaRPr lang="en-US" dirty="0"/>
          </a:p>
        </p:txBody>
      </p:sp>
      <p:grpSp>
        <p:nvGrpSpPr>
          <p:cNvPr id="3" name="Group 38"/>
          <p:cNvGrpSpPr/>
          <p:nvPr/>
        </p:nvGrpSpPr>
        <p:grpSpPr>
          <a:xfrm>
            <a:off x="432192" y="1369589"/>
            <a:ext cx="2009480" cy="2602497"/>
            <a:chOff x="432192" y="1369589"/>
            <a:chExt cx="2009480" cy="2602497"/>
          </a:xfrm>
        </p:grpSpPr>
        <p:grpSp>
          <p:nvGrpSpPr>
            <p:cNvPr id="8" name="Group 35"/>
            <p:cNvGrpSpPr/>
            <p:nvPr/>
          </p:nvGrpSpPr>
          <p:grpSpPr>
            <a:xfrm>
              <a:off x="432192" y="1369589"/>
              <a:ext cx="2009480" cy="2602497"/>
              <a:chOff x="432192" y="1369589"/>
              <a:chExt cx="2009480" cy="2602497"/>
            </a:xfrm>
          </p:grpSpPr>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2192" y="1369589"/>
                <a:ext cx="2009480" cy="26024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17562" b="24048"/>
              <a:stretch/>
            </p:blipFill>
            <p:spPr bwMode="auto">
              <a:xfrm>
                <a:off x="1512975" y="2758247"/>
                <a:ext cx="928697" cy="255182"/>
              </a:xfrm>
              <a:prstGeom prst="rect">
                <a:avLst/>
              </a:prstGeom>
              <a:solidFill>
                <a:schemeClr val="bg1"/>
              </a:solidFill>
              <a:ln>
                <a:noFill/>
              </a:ln>
              <a:effectLst/>
              <a:extLst/>
            </p:spPr>
          </p:pic>
          <p:sp>
            <p:nvSpPr>
              <p:cNvPr id="34" name="Rectangle 33"/>
              <p:cNvSpPr/>
              <p:nvPr/>
            </p:nvSpPr>
            <p:spPr>
              <a:xfrm>
                <a:off x="669849" y="2703449"/>
                <a:ext cx="824908" cy="2904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10" descr="Oracl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gray">
              <a:xfrm>
                <a:off x="532581" y="2673856"/>
                <a:ext cx="928697" cy="115214"/>
              </a:xfrm>
              <a:prstGeom prst="rect">
                <a:avLst/>
              </a:prstGeom>
              <a:solidFill>
                <a:schemeClr val="bg1"/>
              </a:solidFill>
              <a:ln w="9525">
                <a:noFill/>
                <a:miter lim="800000"/>
                <a:headEnd/>
                <a:tailEnd/>
              </a:ln>
            </p:spPr>
          </p:pic>
        </p:grpSp>
        <p:pic>
          <p:nvPicPr>
            <p:cNvPr id="38" name="Picture 3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3246" y="3034960"/>
              <a:ext cx="541238" cy="272816"/>
            </a:xfrm>
            <a:prstGeom prst="rect">
              <a:avLst/>
            </a:prstGeom>
          </p:spPr>
        </p:pic>
      </p:grpSp>
      <p:grpSp>
        <p:nvGrpSpPr>
          <p:cNvPr id="9" name="Group 36"/>
          <p:cNvGrpSpPr/>
          <p:nvPr/>
        </p:nvGrpSpPr>
        <p:grpSpPr>
          <a:xfrm>
            <a:off x="3339627" y="1369589"/>
            <a:ext cx="2032310" cy="2667721"/>
            <a:chOff x="3339627" y="1369589"/>
            <a:chExt cx="2032310" cy="2667721"/>
          </a:xfrm>
        </p:grpSpPr>
        <p:pic>
          <p:nvPicPr>
            <p:cNvPr id="3075"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39627" y="1369589"/>
              <a:ext cx="2032310" cy="2667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17562" b="24048"/>
            <a:stretch/>
          </p:blipFill>
          <p:spPr bwMode="auto">
            <a:xfrm>
              <a:off x="3641932" y="2592922"/>
              <a:ext cx="1427699" cy="3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8"/>
          <p:cNvGrpSpPr/>
          <p:nvPr/>
        </p:nvGrpSpPr>
        <p:grpSpPr>
          <a:xfrm>
            <a:off x="6269891" y="1369589"/>
            <a:ext cx="1978339" cy="2615842"/>
            <a:chOff x="6269891" y="1369589"/>
            <a:chExt cx="1978339" cy="2615842"/>
          </a:xfrm>
        </p:grpSpPr>
        <p:pic>
          <p:nvPicPr>
            <p:cNvPr id="102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69891" y="1369589"/>
              <a:ext cx="1978339" cy="26158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643042" y="2196936"/>
              <a:ext cx="1261166" cy="700911"/>
            </a:xfrm>
            <a:prstGeom prst="rect">
              <a:avLst/>
            </a:prstGeom>
          </p:spPr>
        </p:pic>
      </p:grpSp>
      <p:grpSp>
        <p:nvGrpSpPr>
          <p:cNvPr id="11" name="Group 30"/>
          <p:cNvGrpSpPr/>
          <p:nvPr/>
        </p:nvGrpSpPr>
        <p:grpSpPr>
          <a:xfrm>
            <a:off x="1087649" y="3346924"/>
            <a:ext cx="2034854" cy="2654376"/>
            <a:chOff x="996931" y="3346924"/>
            <a:chExt cx="2034854" cy="2654376"/>
          </a:xfrm>
        </p:grpSpPr>
        <p:pic>
          <p:nvPicPr>
            <p:cNvPr id="4"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96931" y="3346924"/>
              <a:ext cx="2034854" cy="2654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1257953" y="4829478"/>
              <a:ext cx="1640191" cy="84960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0" descr="Oracl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gray">
            <a:xfrm>
              <a:off x="1206151" y="4627900"/>
              <a:ext cx="1624837" cy="201577"/>
            </a:xfrm>
            <a:prstGeom prst="rect">
              <a:avLst/>
            </a:prstGeom>
            <a:noFill/>
            <a:ln w="9525">
              <a:noFill/>
              <a:miter lim="800000"/>
              <a:headEnd/>
              <a:tailEnd/>
            </a:ln>
          </p:spPr>
        </p:pic>
        <p:pic>
          <p:nvPicPr>
            <p:cNvPr id="35" name="Picture 96" descr="EMC Proven Solutions"/>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gray">
            <a:xfrm>
              <a:off x="1094011" y="5273170"/>
              <a:ext cx="224280" cy="372711"/>
            </a:xfrm>
            <a:prstGeom prst="rect">
              <a:avLst/>
            </a:prstGeom>
            <a:noFill/>
            <a:ln w="9525">
              <a:noFill/>
              <a:miter lim="800000"/>
              <a:headEnd/>
              <a:tailEnd/>
            </a:ln>
          </p:spPr>
        </p:pic>
      </p:grpSp>
      <p:grpSp>
        <p:nvGrpSpPr>
          <p:cNvPr id="12" name="Group 29"/>
          <p:cNvGrpSpPr/>
          <p:nvPr/>
        </p:nvGrpSpPr>
        <p:grpSpPr>
          <a:xfrm>
            <a:off x="3976976" y="3346924"/>
            <a:ext cx="2012316" cy="2612905"/>
            <a:chOff x="3931617" y="3346924"/>
            <a:chExt cx="2012316" cy="2612905"/>
          </a:xfrm>
        </p:grpSpPr>
        <p:pic>
          <p:nvPicPr>
            <p:cNvPr id="1029" name="Picture 5"/>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931617" y="3346924"/>
              <a:ext cx="2012316" cy="2612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8" descr="images_sqlserver_sql_server_2008_logo.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gray">
            <a:xfrm>
              <a:off x="4430064" y="4485054"/>
              <a:ext cx="936005" cy="769226"/>
            </a:xfrm>
            <a:prstGeom prst="rect">
              <a:avLst/>
            </a:prstGeom>
            <a:noFill/>
            <a:ln w="9525">
              <a:noFill/>
              <a:miter lim="800000"/>
              <a:headEnd/>
              <a:tailEnd/>
            </a:ln>
          </p:spPr>
        </p:pic>
      </p:grpSp>
      <p:grpSp>
        <p:nvGrpSpPr>
          <p:cNvPr id="14" name="Group 7"/>
          <p:cNvGrpSpPr/>
          <p:nvPr/>
        </p:nvGrpSpPr>
        <p:grpSpPr>
          <a:xfrm>
            <a:off x="6843764" y="3346924"/>
            <a:ext cx="1964186" cy="2589155"/>
            <a:chOff x="6843764" y="3346924"/>
            <a:chExt cx="1964186" cy="2589155"/>
          </a:xfrm>
        </p:grpSpPr>
        <p:pic>
          <p:nvPicPr>
            <p:cNvPr id="5"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843764" y="3346924"/>
              <a:ext cx="1964186" cy="2589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116502" y="4743115"/>
              <a:ext cx="1640191" cy="54861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201539" y="4560858"/>
              <a:ext cx="1248635" cy="730869"/>
            </a:xfrm>
            <a:prstGeom prst="rect">
              <a:avLst/>
            </a:prstGeom>
            <a:solidFill>
              <a:schemeClr val="bg1"/>
            </a:solidFill>
          </p:spPr>
        </p:pic>
      </p:grpSp>
    </p:spTree>
    <p:extLst>
      <p:ext uri="{BB962C8B-B14F-4D97-AF65-F5344CB8AC3E}">
        <p14:creationId xmlns:p14="http://schemas.microsoft.com/office/powerpoint/2010/main" val="1820872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AX2_HD_beauty_150dpi_v3.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6" y="0"/>
            <a:ext cx="3335054" cy="6172200"/>
          </a:xfrm>
          <a:prstGeom prst="rect">
            <a:avLst/>
          </a:prstGeom>
        </p:spPr>
      </p:pic>
      <p:sp>
        <p:nvSpPr>
          <p:cNvPr id="8" name="Rectangle 7"/>
          <p:cNvSpPr/>
          <p:nvPr/>
        </p:nvSpPr>
        <p:spPr bwMode="gray">
          <a:xfrm>
            <a:off x="1581199" y="0"/>
            <a:ext cx="1831367" cy="617220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endParaRPr lang="en-US" dirty="0"/>
          </a:p>
        </p:txBody>
      </p:sp>
      <p:sp>
        <p:nvSpPr>
          <p:cNvPr id="3" name="Title 2"/>
          <p:cNvSpPr>
            <a:spLocks noGrp="1"/>
          </p:cNvSpPr>
          <p:nvPr>
            <p:ph type="ctrTitle"/>
          </p:nvPr>
        </p:nvSpPr>
        <p:spPr>
          <a:xfrm>
            <a:off x="3954483" y="2008943"/>
            <a:ext cx="4822806" cy="677108"/>
          </a:xfrm>
        </p:spPr>
        <p:txBody>
          <a:bodyPr/>
          <a:lstStyle/>
          <a:p>
            <a:r>
              <a:rPr lang="en-US" dirty="0" smtClean="0"/>
              <a:t>Easier to Sell</a:t>
            </a: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8996" y="3857441"/>
            <a:ext cx="3764382" cy="343083"/>
          </a:xfrm>
          <a:prstGeom prst="rect">
            <a:avLst/>
          </a:prstGeom>
        </p:spPr>
      </p:pic>
    </p:spTree>
    <p:extLst>
      <p:ext uri="{BB962C8B-B14F-4D97-AF65-F5344CB8AC3E}">
        <p14:creationId xmlns:p14="http://schemas.microsoft.com/office/powerpoint/2010/main" val="171522599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924300" y="3207639"/>
            <a:ext cx="771525" cy="2665413"/>
            <a:chOff x="3886199" y="2390775"/>
            <a:chExt cx="809625" cy="2664834"/>
          </a:xfrm>
        </p:grpSpPr>
        <p:sp>
          <p:nvSpPr>
            <p:cNvPr id="7" name="Right Arrow 6"/>
            <p:cNvSpPr/>
            <p:nvPr/>
          </p:nvSpPr>
          <p:spPr>
            <a:xfrm>
              <a:off x="3886199" y="2390775"/>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9" name="Right Arrow 8"/>
            <p:cNvSpPr/>
            <p:nvPr/>
          </p:nvSpPr>
          <p:spPr>
            <a:xfrm>
              <a:off x="3886199" y="2792412"/>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0" name="Right Arrow 9"/>
            <p:cNvSpPr/>
            <p:nvPr/>
          </p:nvSpPr>
          <p:spPr>
            <a:xfrm>
              <a:off x="3886199" y="3194049"/>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1" name="Right Arrow 10"/>
            <p:cNvSpPr/>
            <p:nvPr/>
          </p:nvSpPr>
          <p:spPr>
            <a:xfrm>
              <a:off x="3886199" y="3595686"/>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2" name="Right Arrow 11"/>
            <p:cNvSpPr/>
            <p:nvPr/>
          </p:nvSpPr>
          <p:spPr>
            <a:xfrm>
              <a:off x="3886199" y="3997323"/>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3" name="Right Arrow 12"/>
            <p:cNvSpPr/>
            <p:nvPr/>
          </p:nvSpPr>
          <p:spPr>
            <a:xfrm>
              <a:off x="3886199" y="4398960"/>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4" name="Right Arrow 13"/>
            <p:cNvSpPr/>
            <p:nvPr/>
          </p:nvSpPr>
          <p:spPr>
            <a:xfrm>
              <a:off x="3886199" y="4800600"/>
              <a:ext cx="809625" cy="255009"/>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sz="1600" dirty="0"/>
            </a:p>
          </p:txBody>
        </p:sp>
      </p:grpSp>
      <p:pic>
        <p:nvPicPr>
          <p:cNvPr id="2050" name="Picture 2"/>
          <p:cNvPicPr>
            <a:picLocks noChangeAspect="1" noChangeArrowheads="1"/>
          </p:cNvPicPr>
          <p:nvPr/>
        </p:nvPicPr>
        <p:blipFill rotWithShape="1">
          <a:blip r:embed="rId3" cstate="print"/>
          <a:srcRect l="12108"/>
          <a:stretch/>
        </p:blipFill>
        <p:spPr bwMode="auto">
          <a:xfrm>
            <a:off x="266700" y="3164777"/>
            <a:ext cx="3657600" cy="2743200"/>
          </a:xfrm>
          <a:prstGeom prst="rect">
            <a:avLst/>
          </a:prstGeom>
          <a:noFill/>
          <a:ln w="28575">
            <a:solidFill>
              <a:schemeClr val="tx1"/>
            </a:solidFill>
            <a:miter lim="800000"/>
            <a:headEnd/>
            <a:tailEnd/>
          </a:ln>
          <a:effectLst>
            <a:outerShdw dist="35921" dir="2700000" algn="ctr" rotWithShape="0">
              <a:schemeClr val="bg2"/>
            </a:outerShdw>
          </a:effectLst>
          <a:extLst/>
        </p:spPr>
      </p:pic>
      <p:sp>
        <p:nvSpPr>
          <p:cNvPr id="71683" name="Rectangle 4"/>
          <p:cNvSpPr>
            <a:spLocks noChangeArrowheads="1"/>
          </p:cNvSpPr>
          <p:nvPr/>
        </p:nvSpPr>
        <p:spPr bwMode="auto">
          <a:xfrm>
            <a:off x="266700" y="1280224"/>
            <a:ext cx="6129498" cy="584775"/>
          </a:xfrm>
          <a:prstGeom prst="rect">
            <a:avLst/>
          </a:prstGeom>
          <a:noFill/>
          <a:ln w="9525">
            <a:noFill/>
            <a:miter lim="800000"/>
            <a:headEnd/>
            <a:tailEnd/>
          </a:ln>
        </p:spPr>
        <p:txBody>
          <a:bodyPr wrap="none">
            <a:spAutoFit/>
          </a:bodyPr>
          <a:lstStyle/>
          <a:p>
            <a:r>
              <a:rPr lang="en-US" sz="3200" dirty="0">
                <a:latin typeface="MetaNormalLF-Roman" pitchFamily="34" charset="0"/>
              </a:rPr>
              <a:t>http://www.emcdemocenter.com/</a:t>
            </a:r>
          </a:p>
        </p:txBody>
      </p:sp>
      <p:sp>
        <p:nvSpPr>
          <p:cNvPr id="71684" name="Rectangle 3"/>
          <p:cNvSpPr>
            <a:spLocks noChangeArrowheads="1"/>
          </p:cNvSpPr>
          <p:nvPr/>
        </p:nvSpPr>
        <p:spPr bwMode="auto">
          <a:xfrm>
            <a:off x="4695825" y="3074289"/>
            <a:ext cx="4343400" cy="2708434"/>
          </a:xfrm>
          <a:prstGeom prst="rect">
            <a:avLst/>
          </a:prstGeom>
          <a:noFill/>
          <a:ln w="9525">
            <a:noFill/>
            <a:miter lim="800000"/>
            <a:headEnd/>
            <a:tailEnd/>
          </a:ln>
        </p:spPr>
        <p:txBody>
          <a:bodyPr>
            <a:spAutoFit/>
          </a:bodyPr>
          <a:lstStyle/>
          <a:p>
            <a:pPr>
              <a:spcBef>
                <a:spcPts val="600"/>
              </a:spcBef>
            </a:pPr>
            <a:r>
              <a:rPr lang="en-US" sz="2000" dirty="0">
                <a:solidFill>
                  <a:schemeClr val="bg2"/>
                </a:solidFill>
                <a:latin typeface="MetaNormalLF-Roman" pitchFamily="34" charset="0"/>
              </a:rPr>
              <a:t>Provisioning New Hosts to </a:t>
            </a:r>
            <a:r>
              <a:rPr lang="en-US" sz="2000" dirty="0" smtClean="0">
                <a:solidFill>
                  <a:schemeClr val="bg2"/>
                </a:solidFill>
                <a:latin typeface="MetaNormalLF-Roman" pitchFamily="34" charset="0"/>
              </a:rPr>
              <a:t>VMAX 10K</a:t>
            </a:r>
            <a:endParaRPr lang="en-US" sz="2000" dirty="0">
              <a:solidFill>
                <a:schemeClr val="bg2"/>
              </a:solidFill>
              <a:latin typeface="MetaNormalLF-Roman" pitchFamily="34" charset="0"/>
            </a:endParaRPr>
          </a:p>
          <a:p>
            <a:pPr>
              <a:spcBef>
                <a:spcPts val="600"/>
              </a:spcBef>
            </a:pPr>
            <a:r>
              <a:rPr lang="en-US" sz="2000" dirty="0">
                <a:solidFill>
                  <a:schemeClr val="bg2"/>
                </a:solidFill>
                <a:latin typeface="MetaNormalLF-Roman" pitchFamily="34" charset="0"/>
              </a:rPr>
              <a:t>Creating </a:t>
            </a:r>
            <a:r>
              <a:rPr lang="en-US" sz="2000" dirty="0" smtClean="0">
                <a:solidFill>
                  <a:schemeClr val="bg2"/>
                </a:solidFill>
                <a:latin typeface="MetaNormalLF-Roman" pitchFamily="34" charset="0"/>
              </a:rPr>
              <a:t>VMAX 10K </a:t>
            </a:r>
            <a:r>
              <a:rPr lang="en-US" sz="2000" dirty="0">
                <a:solidFill>
                  <a:schemeClr val="bg2"/>
                </a:solidFill>
                <a:latin typeface="MetaNormalLF-Roman" pitchFamily="34" charset="0"/>
              </a:rPr>
              <a:t>Storage Templates</a:t>
            </a:r>
          </a:p>
          <a:p>
            <a:pPr>
              <a:spcBef>
                <a:spcPts val="600"/>
              </a:spcBef>
            </a:pPr>
            <a:r>
              <a:rPr lang="en-US" sz="2000" dirty="0" smtClean="0">
                <a:solidFill>
                  <a:schemeClr val="bg2"/>
                </a:solidFill>
                <a:latin typeface="MetaNormalLF-Roman" pitchFamily="34" charset="0"/>
              </a:rPr>
              <a:t>VMAX 10K </a:t>
            </a:r>
            <a:r>
              <a:rPr lang="en-US" sz="2000" dirty="0">
                <a:solidFill>
                  <a:schemeClr val="bg2"/>
                </a:solidFill>
                <a:latin typeface="MetaNormalLF-Roman" pitchFamily="34" charset="0"/>
              </a:rPr>
              <a:t>Performance Analyzer</a:t>
            </a:r>
          </a:p>
          <a:p>
            <a:pPr>
              <a:spcBef>
                <a:spcPts val="600"/>
              </a:spcBef>
            </a:pPr>
            <a:r>
              <a:rPr lang="en-US" sz="2000" dirty="0" smtClean="0">
                <a:solidFill>
                  <a:schemeClr val="bg2"/>
                </a:solidFill>
                <a:latin typeface="MetaNormalLF-Roman" pitchFamily="34" charset="0"/>
              </a:rPr>
              <a:t>VMAX 10K </a:t>
            </a:r>
            <a:r>
              <a:rPr lang="en-US" sz="2000" dirty="0">
                <a:solidFill>
                  <a:schemeClr val="bg2"/>
                </a:solidFill>
                <a:latin typeface="MetaNormalLF-Roman" pitchFamily="34" charset="0"/>
              </a:rPr>
              <a:t>FAST Dashboard </a:t>
            </a:r>
          </a:p>
          <a:p>
            <a:pPr>
              <a:spcBef>
                <a:spcPts val="600"/>
              </a:spcBef>
            </a:pPr>
            <a:r>
              <a:rPr lang="en-US" sz="2000" dirty="0" smtClean="0">
                <a:solidFill>
                  <a:schemeClr val="bg2"/>
                </a:solidFill>
                <a:latin typeface="MetaNormalLF-Roman" pitchFamily="34" charset="0"/>
              </a:rPr>
              <a:t>VMAX 10K </a:t>
            </a:r>
            <a:r>
              <a:rPr lang="en-US" sz="2000" dirty="0">
                <a:solidFill>
                  <a:schemeClr val="bg2"/>
                </a:solidFill>
                <a:latin typeface="MetaNormalLF-Roman" pitchFamily="34" charset="0"/>
              </a:rPr>
              <a:t>Performance Heatmaps</a:t>
            </a:r>
          </a:p>
          <a:p>
            <a:pPr>
              <a:spcBef>
                <a:spcPts val="600"/>
              </a:spcBef>
            </a:pPr>
            <a:r>
              <a:rPr lang="en-US" sz="2000" dirty="0" smtClean="0">
                <a:solidFill>
                  <a:schemeClr val="bg2"/>
                </a:solidFill>
                <a:latin typeface="MetaNormalLF-Roman" pitchFamily="34" charset="0"/>
              </a:rPr>
              <a:t>VMAX 10K </a:t>
            </a:r>
            <a:r>
              <a:rPr lang="en-US" sz="2000" dirty="0">
                <a:solidFill>
                  <a:schemeClr val="bg2"/>
                </a:solidFill>
                <a:latin typeface="MetaNormalLF-Roman" pitchFamily="34" charset="0"/>
              </a:rPr>
              <a:t>SMC Dashboard View</a:t>
            </a:r>
          </a:p>
          <a:p>
            <a:pPr>
              <a:spcBef>
                <a:spcPts val="600"/>
              </a:spcBef>
            </a:pPr>
            <a:r>
              <a:rPr lang="en-US" sz="2000" dirty="0" smtClean="0">
                <a:solidFill>
                  <a:schemeClr val="bg2"/>
                </a:solidFill>
                <a:latin typeface="MetaNormalLF-Roman" pitchFamily="34" charset="0"/>
              </a:rPr>
              <a:t>VMAX 10K </a:t>
            </a:r>
            <a:r>
              <a:rPr lang="en-US" sz="2000" dirty="0">
                <a:solidFill>
                  <a:schemeClr val="bg2"/>
                </a:solidFill>
                <a:latin typeface="MetaNormalLF-Roman" pitchFamily="34" charset="0"/>
              </a:rPr>
              <a:t>Expand Storage Wizard </a:t>
            </a:r>
          </a:p>
        </p:txBody>
      </p:sp>
      <p:sp>
        <p:nvSpPr>
          <p:cNvPr id="71685" name="Title 5"/>
          <p:cNvSpPr>
            <a:spLocks noGrp="1"/>
          </p:cNvSpPr>
          <p:nvPr>
            <p:ph type="title"/>
          </p:nvPr>
        </p:nvSpPr>
        <p:spPr>
          <a:xfrm>
            <a:off x="366713" y="203200"/>
            <a:ext cx="8410575" cy="920750"/>
          </a:xfrm>
          <a:noFill/>
          <a:ln>
            <a:miter lim="800000"/>
            <a:headEnd/>
            <a:tailEnd/>
          </a:ln>
        </p:spPr>
        <p:txBody>
          <a:bodyPr vert="horz" wrap="square" numCol="1" compatLnSpc="1">
            <a:prstTxWarp prst="textNoShape">
              <a:avLst/>
            </a:prstTxWarp>
          </a:bodyPr>
          <a:lstStyle/>
          <a:p>
            <a:r>
              <a:rPr dirty="0" smtClean="0"/>
              <a:t>Demo, Demo, Demo</a:t>
            </a:r>
          </a:p>
        </p:txBody>
      </p:sp>
      <p:sp>
        <p:nvSpPr>
          <p:cNvPr id="15" name="Rounded Rectangle 14"/>
          <p:cNvSpPr/>
          <p:nvPr/>
        </p:nvSpPr>
        <p:spPr>
          <a:xfrm>
            <a:off x="265922" y="2188464"/>
            <a:ext cx="8497078" cy="6096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400" dirty="0"/>
              <a:t>Leverage Demo’s to Highlight </a:t>
            </a:r>
            <a:r>
              <a:rPr lang="en-US" sz="2400" dirty="0" smtClean="0"/>
              <a:t>EMC’s </a:t>
            </a:r>
            <a:r>
              <a:rPr lang="en-US" sz="2400" dirty="0"/>
              <a:t>Simplicity</a:t>
            </a:r>
          </a:p>
        </p:txBody>
      </p:sp>
    </p:spTree>
    <p:extLst>
      <p:ext uri="{BB962C8B-B14F-4D97-AF65-F5344CB8AC3E}">
        <p14:creationId xmlns:p14="http://schemas.microsoft.com/office/powerpoint/2010/main" val="41483558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93676" y="203201"/>
            <a:ext cx="8410575" cy="742951"/>
          </a:xfrm>
          <a:noFill/>
          <a:ln>
            <a:miter lim="800000"/>
            <a:headEnd/>
            <a:tailEnd/>
          </a:ln>
        </p:spPr>
        <p:txBody>
          <a:bodyPr vert="horz" wrap="square" numCol="1" compatLnSpc="1">
            <a:prstTxWarp prst="textNoShape">
              <a:avLst/>
            </a:prstTxWarp>
          </a:bodyPr>
          <a:lstStyle/>
          <a:p>
            <a:pPr eaLnBrk="1" hangingPunct="1"/>
            <a:r>
              <a:rPr lang="en-US" dirty="0" smtClean="0"/>
              <a:t>EMC Partners: vLab</a:t>
            </a:r>
            <a:endParaRPr lang="en-US" dirty="0" smtClean="0">
              <a:solidFill>
                <a:srgbClr val="FF0000"/>
              </a:solidFill>
            </a:endParaRPr>
          </a:p>
        </p:txBody>
      </p:sp>
      <p:sp>
        <p:nvSpPr>
          <p:cNvPr id="3" name="Content Placeholder 2"/>
          <p:cNvSpPr>
            <a:spLocks noGrp="1"/>
          </p:cNvSpPr>
          <p:nvPr>
            <p:ph sz="quarter" idx="10"/>
          </p:nvPr>
        </p:nvSpPr>
        <p:spPr>
          <a:xfrm>
            <a:off x="250825" y="1278467"/>
            <a:ext cx="4840288" cy="4762500"/>
          </a:xfrm>
        </p:spPr>
        <p:txBody>
          <a:bodyPr anchor="ctr">
            <a:normAutofit/>
          </a:bodyPr>
          <a:lstStyle/>
          <a:p>
            <a:pPr eaLnBrk="1" fontAlgn="auto" hangingPunct="1">
              <a:spcAft>
                <a:spcPts val="0"/>
              </a:spcAft>
              <a:defRPr/>
            </a:pPr>
            <a:r>
              <a:rPr lang="en-US" sz="2400" dirty="0" smtClean="0"/>
              <a:t>Open to all Velocity Partners</a:t>
            </a:r>
            <a:endParaRPr lang="en-US" sz="2000" dirty="0" smtClean="0"/>
          </a:p>
          <a:p>
            <a:pPr eaLnBrk="1" fontAlgn="auto" hangingPunct="1">
              <a:spcAft>
                <a:spcPts val="0"/>
              </a:spcAft>
              <a:defRPr/>
            </a:pPr>
            <a:r>
              <a:rPr lang="en-US" sz="2400" dirty="0" smtClean="0"/>
              <a:t>You have access to all that EMC does</a:t>
            </a:r>
          </a:p>
          <a:p>
            <a:pPr eaLnBrk="1" fontAlgn="auto" hangingPunct="1">
              <a:spcAft>
                <a:spcPts val="0"/>
              </a:spcAft>
              <a:defRPr/>
            </a:pPr>
            <a:r>
              <a:rPr lang="en-US" sz="2400" dirty="0" smtClean="0">
                <a:hlinkClick r:id="rId3"/>
              </a:rPr>
              <a:t>https://vlab.demoemc.com</a:t>
            </a:r>
            <a:endParaRPr lang="en-US" sz="2400" dirty="0" smtClean="0"/>
          </a:p>
          <a:p>
            <a:pPr eaLnBrk="1" fontAlgn="auto" hangingPunct="1">
              <a:spcAft>
                <a:spcPts val="0"/>
              </a:spcAft>
              <a:defRPr/>
            </a:pPr>
            <a:r>
              <a:rPr lang="en-US" sz="2400" dirty="0" smtClean="0"/>
              <a:t>Velocity team validates approvals</a:t>
            </a:r>
          </a:p>
        </p:txBody>
      </p:sp>
      <p:grpSp>
        <p:nvGrpSpPr>
          <p:cNvPr id="2" name="Group 10"/>
          <p:cNvGrpSpPr>
            <a:grpSpLocks/>
          </p:cNvGrpSpPr>
          <p:nvPr/>
        </p:nvGrpSpPr>
        <p:grpSpPr bwMode="auto">
          <a:xfrm>
            <a:off x="4708526" y="817034"/>
            <a:ext cx="4435475" cy="6144684"/>
            <a:chOff x="3592681" y="0"/>
            <a:chExt cx="4435739" cy="4608560"/>
          </a:xfrm>
        </p:grpSpPr>
        <p:pic>
          <p:nvPicPr>
            <p:cNvPr id="1028" name="Picture 4" descr="C:\Users\coviem\AppData\Local\Microsoft\Windows\Temporary Internet Files\Content.IE5\XXVPWHVH\MC900441366[1].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3592681" y="0"/>
              <a:ext cx="4435739" cy="4608560"/>
            </a:xfrm>
            <a:prstGeom prst="rect">
              <a:avLst/>
            </a:prstGeom>
            <a:noFill/>
          </p:spPr>
        </p:pic>
        <p:sp>
          <p:nvSpPr>
            <p:cNvPr id="66567" name="Rectangle 9"/>
            <p:cNvSpPr>
              <a:spLocks noChangeArrowheads="1"/>
            </p:cNvSpPr>
            <p:nvPr/>
          </p:nvSpPr>
          <p:spPr bwMode="auto">
            <a:xfrm>
              <a:off x="4341573" y="1246789"/>
              <a:ext cx="3168384" cy="1315758"/>
            </a:xfrm>
            <a:prstGeom prst="rect">
              <a:avLst/>
            </a:prstGeom>
            <a:noFill/>
            <a:ln w="9525">
              <a:noFill/>
              <a:miter lim="800000"/>
              <a:headEnd/>
              <a:tailEnd/>
            </a:ln>
          </p:spPr>
          <p:txBody>
            <a:bodyPr>
              <a:spAutoFit/>
            </a:bodyPr>
            <a:lstStyle/>
            <a:p>
              <a:r>
                <a:rPr lang="en-US" dirty="0" smtClean="0">
                  <a:latin typeface="Verdana" pitchFamily="34" charset="0"/>
                </a:rPr>
                <a:t>“EMC </a:t>
              </a:r>
              <a:r>
                <a:rPr lang="en-US" dirty="0">
                  <a:latin typeface="Verdana" pitchFamily="34" charset="0"/>
                </a:rPr>
                <a:t>vLabs are simply amazing. Bravo. What a killer investment they have made in their partners</a:t>
              </a:r>
              <a:r>
                <a:rPr lang="en-US" dirty="0" smtClean="0">
                  <a:latin typeface="Verdana" pitchFamily="34" charset="0"/>
                </a:rPr>
                <a:t>.”</a:t>
              </a:r>
              <a:endParaRPr lang="en-US" dirty="0">
                <a:latin typeface="Verdana" pitchFamily="34" charset="0"/>
              </a:endParaRPr>
            </a:p>
            <a:p>
              <a:r>
                <a:rPr lang="en-US" dirty="0">
                  <a:latin typeface="Verdana" pitchFamily="34" charset="0"/>
                </a:rPr>
                <a:t>	</a:t>
              </a:r>
              <a:r>
                <a:rPr lang="en-US" i="1" dirty="0" smtClean="0">
                  <a:latin typeface="Verdana" pitchFamily="34" charset="0"/>
                </a:rPr>
                <a:t>Large EMC VAR</a:t>
              </a:r>
              <a:endParaRPr lang="en-US" i="1" dirty="0">
                <a:latin typeface="Verdana" pitchFamily="34" charset="0"/>
              </a:endParaRPr>
            </a:p>
          </p:txBody>
        </p:sp>
      </p:grpSp>
      <p:sp>
        <p:nvSpPr>
          <p:cNvPr id="12" name="Rounded Rectangle 11"/>
          <p:cNvSpPr/>
          <p:nvPr/>
        </p:nvSpPr>
        <p:spPr>
          <a:xfrm>
            <a:off x="4859339" y="510117"/>
            <a:ext cx="2708275" cy="922867"/>
          </a:xfrm>
          <a:prstGeom prst="round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4300" lvl="1" indent="-114300" algn="ctr" fontAlgn="auto">
              <a:spcBef>
                <a:spcPts val="0"/>
              </a:spcBef>
              <a:spcAft>
                <a:spcPts val="0"/>
              </a:spcAft>
              <a:defRPr/>
            </a:pPr>
            <a:r>
              <a:rPr lang="en-US" sz="1400" b="1" dirty="0">
                <a:solidFill>
                  <a:schemeClr val="bg1"/>
                </a:solidFill>
                <a:ea typeface="Verdana" pitchFamily="34" charset="0"/>
                <a:cs typeface="Verdana" pitchFamily="34" charset="0"/>
              </a:rPr>
              <a:t>Partners account for 12% of vLab users since Feb, 2012</a:t>
            </a:r>
          </a:p>
        </p:txBody>
      </p:sp>
    </p:spTree>
    <p:extLst>
      <p:ext uri="{BB962C8B-B14F-4D97-AF65-F5344CB8AC3E}">
        <p14:creationId xmlns:p14="http://schemas.microsoft.com/office/powerpoint/2010/main" val="265322654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bwMode="gray">
          <a:xfrm>
            <a:off x="4625132" y="1752600"/>
            <a:ext cx="4137868" cy="990600"/>
            <a:chOff x="4419600" y="3674927"/>
            <a:chExt cx="4357688" cy="1380020"/>
          </a:xfrm>
        </p:grpSpPr>
        <p:sp>
          <p:nvSpPr>
            <p:cNvPr id="14" name="Round Same Side Corner Rectangle 13"/>
            <p:cNvSpPr/>
            <p:nvPr/>
          </p:nvSpPr>
          <p:spPr bwMode="gray">
            <a:xfrm rot="5400000">
              <a:off x="5908434" y="2186093"/>
              <a:ext cx="1380020" cy="4357688"/>
            </a:xfrm>
            <a:prstGeom prst="round2SameRect">
              <a:avLst>
                <a:gd name="adj1" fmla="val 7766"/>
                <a:gd name="adj2" fmla="val 0"/>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5" name="TextBox 14"/>
            <p:cNvSpPr txBox="1"/>
            <p:nvPr/>
          </p:nvSpPr>
          <p:spPr bwMode="gray">
            <a:xfrm>
              <a:off x="5103692" y="3856469"/>
              <a:ext cx="3291457" cy="986167"/>
            </a:xfrm>
            <a:prstGeom prst="rect">
              <a:avLst/>
            </a:prstGeom>
            <a:noFill/>
          </p:spPr>
          <p:txBody>
            <a:bodyPr wrap="square" rtlCol="0">
              <a:spAutoFit/>
            </a:bodyPr>
            <a:lstStyle/>
            <a:p>
              <a:r>
                <a:rPr lang="en-US" sz="2000" dirty="0" smtClean="0">
                  <a:solidFill>
                    <a:schemeClr val="bg2"/>
                  </a:solidFill>
                  <a:latin typeface="+mj-lt"/>
                </a:rPr>
                <a:t>EMC-standard look and feel</a:t>
              </a:r>
              <a:endParaRPr lang="en-US" sz="2000" dirty="0">
                <a:solidFill>
                  <a:schemeClr val="tx2"/>
                </a:solidFill>
                <a:latin typeface="+mj-lt"/>
              </a:endParaRPr>
            </a:p>
          </p:txBody>
        </p:sp>
      </p:grpSp>
      <p:sp>
        <p:nvSpPr>
          <p:cNvPr id="2" name="Title 1"/>
          <p:cNvSpPr>
            <a:spLocks noGrp="1"/>
          </p:cNvSpPr>
          <p:nvPr>
            <p:ph type="title"/>
          </p:nvPr>
        </p:nvSpPr>
        <p:spPr/>
        <p:txBody>
          <a:bodyPr/>
          <a:lstStyle/>
          <a:p>
            <a:r>
              <a:rPr lang="en-US" dirty="0" smtClean="0"/>
              <a:t>Unisphere for Symmetrix VMAX</a:t>
            </a:r>
            <a:endParaRPr lang="en-US" dirty="0"/>
          </a:p>
        </p:txBody>
      </p:sp>
      <p:sp>
        <p:nvSpPr>
          <p:cNvPr id="3" name="Text Placeholder 2"/>
          <p:cNvSpPr>
            <a:spLocks noGrp="1"/>
          </p:cNvSpPr>
          <p:nvPr>
            <p:ph type="body" idx="1"/>
          </p:nvPr>
        </p:nvSpPr>
        <p:spPr/>
        <p:txBody>
          <a:bodyPr/>
          <a:lstStyle/>
          <a:p>
            <a:r>
              <a:rPr lang="en-US" dirty="0" smtClean="0"/>
              <a:t>Management modernization</a:t>
            </a:r>
            <a:endParaRPr lang="en-US" dirty="0"/>
          </a:p>
        </p:txBody>
      </p:sp>
      <p:grpSp>
        <p:nvGrpSpPr>
          <p:cNvPr id="5" name="Group 9"/>
          <p:cNvGrpSpPr/>
          <p:nvPr/>
        </p:nvGrpSpPr>
        <p:grpSpPr bwMode="gray">
          <a:xfrm>
            <a:off x="4853732" y="2971800"/>
            <a:ext cx="4137868" cy="990600"/>
            <a:chOff x="4419600" y="3674927"/>
            <a:chExt cx="4357688" cy="1380020"/>
          </a:xfrm>
        </p:grpSpPr>
        <p:sp>
          <p:nvSpPr>
            <p:cNvPr id="17" name="Round Same Side Corner Rectangle 16"/>
            <p:cNvSpPr/>
            <p:nvPr/>
          </p:nvSpPr>
          <p:spPr bwMode="gray">
            <a:xfrm rot="5400000">
              <a:off x="5908434" y="2186093"/>
              <a:ext cx="1380020" cy="4357688"/>
            </a:xfrm>
            <a:prstGeom prst="round2SameRect">
              <a:avLst>
                <a:gd name="adj1" fmla="val 7766"/>
                <a:gd name="adj2" fmla="val 0"/>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8" name="TextBox 17"/>
            <p:cNvSpPr txBox="1"/>
            <p:nvPr/>
          </p:nvSpPr>
          <p:spPr bwMode="gray">
            <a:xfrm>
              <a:off x="6048853" y="3856469"/>
              <a:ext cx="2728435" cy="986167"/>
            </a:xfrm>
            <a:prstGeom prst="rect">
              <a:avLst/>
            </a:prstGeom>
            <a:noFill/>
          </p:spPr>
          <p:txBody>
            <a:bodyPr wrap="square" rtlCol="0">
              <a:spAutoFit/>
            </a:bodyPr>
            <a:lstStyle/>
            <a:p>
              <a:r>
                <a:rPr lang="en-US" sz="2000" dirty="0" smtClean="0">
                  <a:solidFill>
                    <a:schemeClr val="bg2"/>
                  </a:solidFill>
                  <a:latin typeface="+mj-lt"/>
                </a:rPr>
                <a:t>Contextual, simple </a:t>
              </a:r>
              <a:br>
                <a:rPr lang="en-US" sz="2000" dirty="0" smtClean="0">
                  <a:solidFill>
                    <a:schemeClr val="bg2"/>
                  </a:solidFill>
                  <a:latin typeface="+mj-lt"/>
                </a:rPr>
              </a:br>
              <a:r>
                <a:rPr lang="en-US" sz="2000" dirty="0" smtClean="0">
                  <a:solidFill>
                    <a:schemeClr val="bg2"/>
                  </a:solidFill>
                  <a:latin typeface="+mj-lt"/>
                </a:rPr>
                <a:t>to navigate</a:t>
              </a:r>
              <a:endParaRPr lang="en-US" sz="2000" dirty="0">
                <a:solidFill>
                  <a:schemeClr val="tx2"/>
                </a:solidFill>
                <a:latin typeface="+mj-lt"/>
              </a:endParaRPr>
            </a:p>
          </p:txBody>
        </p:sp>
      </p:grpSp>
      <p:grpSp>
        <p:nvGrpSpPr>
          <p:cNvPr id="6" name="Group 9"/>
          <p:cNvGrpSpPr/>
          <p:nvPr/>
        </p:nvGrpSpPr>
        <p:grpSpPr bwMode="gray">
          <a:xfrm>
            <a:off x="5133372" y="4267200"/>
            <a:ext cx="4239228" cy="990600"/>
            <a:chOff x="4419600" y="3674927"/>
            <a:chExt cx="4760748" cy="1380020"/>
          </a:xfrm>
        </p:grpSpPr>
        <p:sp>
          <p:nvSpPr>
            <p:cNvPr id="20" name="Round Same Side Corner Rectangle 19"/>
            <p:cNvSpPr/>
            <p:nvPr/>
          </p:nvSpPr>
          <p:spPr bwMode="gray">
            <a:xfrm rot="5400000">
              <a:off x="5908434" y="2186093"/>
              <a:ext cx="1380020" cy="4357688"/>
            </a:xfrm>
            <a:prstGeom prst="round2SameRect">
              <a:avLst>
                <a:gd name="adj1" fmla="val 7766"/>
                <a:gd name="adj2" fmla="val 0"/>
              </a:avLst>
            </a:prstGeom>
            <a:gradFill>
              <a:gsLst>
                <a:gs pos="0">
                  <a:schemeClr val="bg2">
                    <a:lumMod val="20000"/>
                    <a:lumOff val="8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dirty="0">
                <a:latin typeface="+mj-lt"/>
              </a:endParaRPr>
            </a:p>
          </p:txBody>
        </p:sp>
        <p:sp>
          <p:nvSpPr>
            <p:cNvPr id="21" name="TextBox 20"/>
            <p:cNvSpPr txBox="1"/>
            <p:nvPr/>
          </p:nvSpPr>
          <p:spPr bwMode="gray">
            <a:xfrm>
              <a:off x="5888893" y="3674927"/>
              <a:ext cx="3291455" cy="986167"/>
            </a:xfrm>
            <a:prstGeom prst="rect">
              <a:avLst/>
            </a:prstGeom>
            <a:noFill/>
          </p:spPr>
          <p:txBody>
            <a:bodyPr wrap="square" rtlCol="0">
              <a:spAutoFit/>
            </a:bodyPr>
            <a:lstStyle/>
            <a:p>
              <a:r>
                <a:rPr lang="en-US" sz="2000" dirty="0" smtClean="0">
                  <a:solidFill>
                    <a:schemeClr val="bg2"/>
                  </a:solidFill>
                  <a:latin typeface="+mj-lt"/>
                </a:rPr>
                <a:t>Easily provision, manage, and monitor</a:t>
              </a:r>
              <a:endParaRPr lang="en-US" sz="2000" dirty="0">
                <a:solidFill>
                  <a:schemeClr val="tx2"/>
                </a:solidFill>
                <a:latin typeface="+mj-lt"/>
              </a:endParaRPr>
            </a:p>
          </p:txBody>
        </p:sp>
      </p:grpSp>
      <p:pic>
        <p:nvPicPr>
          <p:cNvPr id="23" name="Picture 2"/>
          <p:cNvPicPr>
            <a:picLocks noChangeAspect="1" noChangeArrowheads="1"/>
          </p:cNvPicPr>
          <p:nvPr/>
        </p:nvPicPr>
        <p:blipFill>
          <a:blip r:embed="rId3" cstate="print"/>
          <a:srcRect t="20439" b="3349"/>
          <a:stretch>
            <a:fillRect/>
          </a:stretch>
        </p:blipFill>
        <p:spPr bwMode="auto">
          <a:xfrm>
            <a:off x="76200" y="1676400"/>
            <a:ext cx="4937999" cy="226181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pic>
      <p:pic>
        <p:nvPicPr>
          <p:cNvPr id="24" name="Picture 3"/>
          <p:cNvPicPr>
            <a:picLocks noChangeAspect="1" noChangeArrowheads="1"/>
          </p:cNvPicPr>
          <p:nvPr/>
        </p:nvPicPr>
        <p:blipFill>
          <a:blip r:embed="rId4" cstate="print"/>
          <a:srcRect t="19515" b="3233"/>
          <a:stretch>
            <a:fillRect/>
          </a:stretch>
        </p:blipFill>
        <p:spPr bwMode="auto">
          <a:xfrm>
            <a:off x="685800" y="2585274"/>
            <a:ext cx="4937999" cy="2292674"/>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pic>
      <p:pic>
        <p:nvPicPr>
          <p:cNvPr id="25" name="Picture 4"/>
          <p:cNvPicPr>
            <a:picLocks noChangeAspect="1" noChangeArrowheads="1"/>
          </p:cNvPicPr>
          <p:nvPr/>
        </p:nvPicPr>
        <p:blipFill>
          <a:blip r:embed="rId5" cstate="print"/>
          <a:srcRect t="20439" b="3349"/>
          <a:stretch>
            <a:fillRect/>
          </a:stretch>
        </p:blipFill>
        <p:spPr bwMode="auto">
          <a:xfrm>
            <a:off x="1524000" y="3514725"/>
            <a:ext cx="4937999" cy="2261810"/>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pic>
      <p:sp>
        <p:nvSpPr>
          <p:cNvPr id="16" name="32-Point Star 15"/>
          <p:cNvSpPr/>
          <p:nvPr/>
        </p:nvSpPr>
        <p:spPr>
          <a:xfrm>
            <a:off x="304800" y="4038600"/>
            <a:ext cx="2209800" cy="1981200"/>
          </a:xfrm>
          <a:prstGeom prst="star32">
            <a:avLst/>
          </a:prstGeom>
          <a:solidFill>
            <a:srgbClr val="FFFF0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vLab </a:t>
            </a:r>
            <a:r>
              <a:rPr lang="en-US" sz="1400" b="1" dirty="0" smtClean="0">
                <a:solidFill>
                  <a:schemeClr val="tx1"/>
                </a:solidFill>
              </a:rPr>
              <a:t>Available</a:t>
            </a:r>
          </a:p>
          <a:p>
            <a:pPr algn="ctr"/>
            <a:r>
              <a:rPr lang="en-US" sz="1400" b="1" dirty="0" smtClean="0">
                <a:solidFill>
                  <a:schemeClr val="tx1"/>
                </a:solidFill>
              </a:rPr>
              <a:t>Now!</a:t>
            </a:r>
            <a:endParaRPr lang="en-US" sz="1400" b="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2" presetClass="entr" presetSubtype="8"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ppt_x</p:attrName>
                                        </p:attrNameLst>
                                      </p:cBhvr>
                                      <p:tavLst>
                                        <p:tav tm="0">
                                          <p:val>
                                            <p:strVal val="#ppt_x-#ppt_w*1.125000"/>
                                          </p:val>
                                        </p:tav>
                                        <p:tav tm="100000">
                                          <p:val>
                                            <p:strVal val="#ppt_x"/>
                                          </p:val>
                                        </p:tav>
                                      </p:tavLst>
                                    </p:anim>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0"/>
                            </p:stCondLst>
                            <p:childTnLst>
                              <p:par>
                                <p:cTn id="17" presetID="1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Agenda/Objective</a:t>
            </a:r>
            <a:endParaRPr lang="en-US" dirty="0"/>
          </a:p>
        </p:txBody>
      </p:sp>
      <p:sp>
        <p:nvSpPr>
          <p:cNvPr id="5" name="Content Placeholder 4"/>
          <p:cNvSpPr>
            <a:spLocks noGrp="1"/>
          </p:cNvSpPr>
          <p:nvPr>
            <p:ph sz="quarter" idx="10"/>
          </p:nvPr>
        </p:nvSpPr>
        <p:spPr/>
        <p:txBody>
          <a:bodyPr>
            <a:normAutofit/>
          </a:bodyPr>
          <a:lstStyle/>
          <a:p>
            <a:pPr lvl="0"/>
            <a:r>
              <a:rPr lang="en-US" dirty="0" smtClean="0"/>
              <a:t>New Symmetrix VMAX 10K and the Enginuity 5876 Q4 2012 SR Operating release </a:t>
            </a:r>
          </a:p>
          <a:p>
            <a:pPr lvl="1"/>
            <a:r>
              <a:rPr lang="en-US" dirty="0" smtClean="0"/>
              <a:t>Compete stronger in the Mid-Market space </a:t>
            </a:r>
          </a:p>
          <a:p>
            <a:pPr lvl="0"/>
            <a:r>
              <a:rPr lang="en-US" dirty="0" smtClean="0"/>
              <a:t>Fulfilling promises we communicated at EMC Global Partner Summit</a:t>
            </a:r>
          </a:p>
          <a:p>
            <a:pPr lvl="1"/>
            <a:r>
              <a:rPr lang="en-US" dirty="0" smtClean="0"/>
              <a:t>Easier to provide customer showcases with canned virtual demo guides and vLabs, and </a:t>
            </a:r>
          </a:p>
          <a:p>
            <a:pPr lvl="1"/>
            <a:r>
              <a:rPr lang="en-US" dirty="0" smtClean="0"/>
              <a:t>Easier to get educated with new 10K Advanced Consolidated courseware</a:t>
            </a:r>
          </a:p>
          <a:p>
            <a:r>
              <a:rPr lang="en-US" dirty="0" smtClean="0"/>
              <a:t>How to Win against HP 3PAR</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VMAX 10K Accreditation </a:t>
            </a:r>
            <a:endParaRPr lang="en-US" dirty="0"/>
          </a:p>
        </p:txBody>
      </p:sp>
      <p:sp>
        <p:nvSpPr>
          <p:cNvPr id="3" name="Text Placeholder 2"/>
          <p:cNvSpPr>
            <a:spLocks noGrp="1"/>
          </p:cNvSpPr>
          <p:nvPr>
            <p:ph type="body" idx="1"/>
          </p:nvPr>
        </p:nvSpPr>
        <p:spPr/>
        <p:txBody>
          <a:bodyPr/>
          <a:lstStyle/>
          <a:p>
            <a:r>
              <a:rPr lang="en-US" dirty="0" smtClean="0"/>
              <a:t>Faster than ever… Under 3 hours</a:t>
            </a:r>
            <a:endParaRPr lang="en-US" dirty="0"/>
          </a:p>
        </p:txBody>
      </p:sp>
      <p:pic>
        <p:nvPicPr>
          <p:cNvPr id="1028" name="Picture 4"/>
          <p:cNvPicPr>
            <a:picLocks noGrp="1" noChangeAspect="1" noChangeArrowheads="1"/>
          </p:cNvPicPr>
          <p:nvPr>
            <p:ph sz="quarter" idx="10"/>
          </p:nvPr>
        </p:nvPicPr>
        <p:blipFill>
          <a:blip r:embed="rId3" cstate="print"/>
          <a:srcRect/>
          <a:stretch>
            <a:fillRect/>
          </a:stretch>
        </p:blipFill>
        <p:spPr bwMode="auto">
          <a:xfrm>
            <a:off x="381000" y="1828800"/>
            <a:ext cx="6077389" cy="4070350"/>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6553200" y="2020784"/>
            <a:ext cx="2514600" cy="375557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AX2_HD_beauty_150dpi_v3.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6" y="0"/>
            <a:ext cx="3335054" cy="6172200"/>
          </a:xfrm>
          <a:prstGeom prst="rect">
            <a:avLst/>
          </a:prstGeom>
        </p:spPr>
      </p:pic>
      <p:sp>
        <p:nvSpPr>
          <p:cNvPr id="8" name="Rectangle 7"/>
          <p:cNvSpPr/>
          <p:nvPr/>
        </p:nvSpPr>
        <p:spPr bwMode="gray">
          <a:xfrm>
            <a:off x="1581199" y="0"/>
            <a:ext cx="1831367" cy="617220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endParaRPr lang="en-US" dirty="0"/>
          </a:p>
        </p:txBody>
      </p:sp>
      <p:sp>
        <p:nvSpPr>
          <p:cNvPr id="3" name="Title 2"/>
          <p:cNvSpPr>
            <a:spLocks noGrp="1"/>
          </p:cNvSpPr>
          <p:nvPr>
            <p:ph type="ctrTitle"/>
          </p:nvPr>
        </p:nvSpPr>
        <p:spPr>
          <a:xfrm>
            <a:off x="3954483" y="1331834"/>
            <a:ext cx="4822806" cy="1354217"/>
          </a:xfrm>
        </p:spPr>
        <p:txBody>
          <a:bodyPr/>
          <a:lstStyle/>
          <a:p>
            <a:r>
              <a:rPr lang="en-US" dirty="0" smtClean="0"/>
              <a:t>Winning vs.. </a:t>
            </a:r>
            <a:br>
              <a:rPr lang="en-US" dirty="0" smtClean="0"/>
            </a:br>
            <a:r>
              <a:rPr lang="en-US" dirty="0" smtClean="0"/>
              <a:t>HP 3PAR</a:t>
            </a: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8996" y="3857441"/>
            <a:ext cx="3764382" cy="343083"/>
          </a:xfrm>
          <a:prstGeom prst="rect">
            <a:avLst/>
          </a:prstGeom>
        </p:spPr>
      </p:pic>
    </p:spTree>
    <p:extLst>
      <p:ext uri="{BB962C8B-B14F-4D97-AF65-F5344CB8AC3E}">
        <p14:creationId xmlns:p14="http://schemas.microsoft.com/office/powerpoint/2010/main" val="171522599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gray">
          <a:xfrm>
            <a:off x="541525" y="831850"/>
            <a:ext cx="8683625" cy="387351"/>
          </a:xfrm>
          <a:prstGeom prst="rect">
            <a:avLst/>
          </a:prstGeom>
          <a:noFill/>
          <a:ln w="9525" algn="ctr">
            <a:noFill/>
            <a:miter lim="800000"/>
            <a:headEnd/>
            <a:tailEnd/>
          </a:ln>
        </p:spPr>
        <p:txBody>
          <a:bodyPr lIns="0" tIns="0" rIns="0" bIns="0"/>
          <a:lstStyle/>
          <a:p>
            <a:pPr eaLnBrk="0" hangingPunct="0">
              <a:lnSpc>
                <a:spcPct val="90000"/>
              </a:lnSpc>
            </a:pPr>
            <a:endParaRPr lang="en-US" sz="1600" dirty="0">
              <a:solidFill>
                <a:schemeClr val="tx1"/>
              </a:solidFill>
            </a:endParaRPr>
          </a:p>
        </p:txBody>
      </p:sp>
      <p:sp>
        <p:nvSpPr>
          <p:cNvPr id="38" name="Rectangle 37"/>
          <p:cNvSpPr/>
          <p:nvPr/>
        </p:nvSpPr>
        <p:spPr>
          <a:xfrm>
            <a:off x="1042528" y="1026099"/>
            <a:ext cx="1931284" cy="6392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9" name="Rectangle 38"/>
          <p:cNvSpPr/>
          <p:nvPr/>
        </p:nvSpPr>
        <p:spPr>
          <a:xfrm>
            <a:off x="1047011" y="1759488"/>
            <a:ext cx="1931284" cy="74406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Large Enterprise/ Fed</a:t>
            </a:r>
            <a:endParaRPr lang="en-US" sz="1600" b="1" dirty="0"/>
          </a:p>
        </p:txBody>
      </p:sp>
      <p:sp>
        <p:nvSpPr>
          <p:cNvPr id="40" name="Rectangle 39"/>
          <p:cNvSpPr/>
          <p:nvPr/>
        </p:nvSpPr>
        <p:spPr>
          <a:xfrm>
            <a:off x="1024600" y="2611131"/>
            <a:ext cx="1931284" cy="89682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Cloud Hosting Services</a:t>
            </a:r>
            <a:endParaRPr lang="en-US" sz="1600" b="1" dirty="0"/>
          </a:p>
        </p:txBody>
      </p:sp>
      <p:sp>
        <p:nvSpPr>
          <p:cNvPr id="41" name="Rectangle 40"/>
          <p:cNvSpPr/>
          <p:nvPr/>
        </p:nvSpPr>
        <p:spPr>
          <a:xfrm>
            <a:off x="1024600" y="3565869"/>
            <a:ext cx="1931284" cy="74406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Corporate</a:t>
            </a:r>
            <a:endParaRPr lang="en-US" sz="1600" b="1" dirty="0"/>
          </a:p>
        </p:txBody>
      </p:sp>
      <p:sp>
        <p:nvSpPr>
          <p:cNvPr id="42" name="Rectangle 41"/>
          <p:cNvSpPr/>
          <p:nvPr/>
        </p:nvSpPr>
        <p:spPr>
          <a:xfrm>
            <a:off x="1029083" y="4430960"/>
            <a:ext cx="1931284" cy="74406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Mid-Size</a:t>
            </a:r>
            <a:endParaRPr lang="en-US" sz="1600" b="1" dirty="0"/>
          </a:p>
        </p:txBody>
      </p:sp>
      <p:sp>
        <p:nvSpPr>
          <p:cNvPr id="43" name="Rectangle 42"/>
          <p:cNvSpPr/>
          <p:nvPr/>
        </p:nvSpPr>
        <p:spPr>
          <a:xfrm>
            <a:off x="1033566" y="5282604"/>
            <a:ext cx="1931284" cy="90096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Small, Remote Office</a:t>
            </a:r>
            <a:endParaRPr lang="en-US" sz="1600" b="1" dirty="0"/>
          </a:p>
        </p:txBody>
      </p:sp>
      <p:sp>
        <p:nvSpPr>
          <p:cNvPr id="44" name="Rectangle 43"/>
          <p:cNvSpPr/>
          <p:nvPr/>
        </p:nvSpPr>
        <p:spPr>
          <a:xfrm>
            <a:off x="3070798" y="1026099"/>
            <a:ext cx="1355298" cy="6392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General Purpose</a:t>
            </a:r>
            <a:endParaRPr lang="en-US" sz="1600" b="1" dirty="0"/>
          </a:p>
        </p:txBody>
      </p:sp>
      <p:sp>
        <p:nvSpPr>
          <p:cNvPr id="45" name="Rectangle 44"/>
          <p:cNvSpPr/>
          <p:nvPr/>
        </p:nvSpPr>
        <p:spPr>
          <a:xfrm>
            <a:off x="4502295" y="1026099"/>
            <a:ext cx="1395639" cy="6392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Virtualization</a:t>
            </a:r>
            <a:endParaRPr lang="en-US" sz="1600" b="1" dirty="0"/>
          </a:p>
        </p:txBody>
      </p:sp>
      <p:sp>
        <p:nvSpPr>
          <p:cNvPr id="46" name="Rectangle 45"/>
          <p:cNvSpPr/>
          <p:nvPr/>
        </p:nvSpPr>
        <p:spPr>
          <a:xfrm>
            <a:off x="6026295" y="1026099"/>
            <a:ext cx="2350380" cy="639259"/>
          </a:xfrm>
          <a:prstGeom prst="rect">
            <a:avLst/>
          </a:prstGeom>
          <a:solidFill>
            <a:srgbClr val="2C95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EMC Competitive</a:t>
            </a:r>
            <a:endParaRPr lang="en-US" b="1" dirty="0"/>
          </a:p>
        </p:txBody>
      </p:sp>
      <p:sp>
        <p:nvSpPr>
          <p:cNvPr id="47" name="Rounded Rectangle 46"/>
          <p:cNvSpPr/>
          <p:nvPr/>
        </p:nvSpPr>
        <p:spPr>
          <a:xfrm>
            <a:off x="3054496" y="1759485"/>
            <a:ext cx="2819400" cy="2066019"/>
          </a:xfrm>
          <a:prstGeom prst="roundRect">
            <a:avLst/>
          </a:prstGeom>
          <a:solidFill>
            <a:srgbClr val="FFFF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P10000 (3PAR)</a:t>
            </a:r>
            <a:endParaRPr lang="en-US" sz="2400" dirty="0">
              <a:solidFill>
                <a:schemeClr val="tx1"/>
              </a:solidFill>
            </a:endParaRPr>
          </a:p>
        </p:txBody>
      </p:sp>
      <p:sp>
        <p:nvSpPr>
          <p:cNvPr id="48" name="Rounded Rectangle 47"/>
          <p:cNvSpPr/>
          <p:nvPr/>
        </p:nvSpPr>
        <p:spPr>
          <a:xfrm>
            <a:off x="3073547" y="3886200"/>
            <a:ext cx="2801292" cy="375824"/>
          </a:xfrm>
          <a:prstGeom prst="roundRect">
            <a:avLst/>
          </a:prstGeom>
          <a:solidFill>
            <a:srgbClr val="E6BFBF"/>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P6000 (EVA)</a:t>
            </a:r>
            <a:endParaRPr lang="en-US" sz="2000" dirty="0">
              <a:solidFill>
                <a:schemeClr val="tx1"/>
              </a:solidFill>
            </a:endParaRPr>
          </a:p>
        </p:txBody>
      </p:sp>
      <p:sp>
        <p:nvSpPr>
          <p:cNvPr id="49" name="Rounded Rectangle 48"/>
          <p:cNvSpPr/>
          <p:nvPr/>
        </p:nvSpPr>
        <p:spPr>
          <a:xfrm>
            <a:off x="3073547" y="4343402"/>
            <a:ext cx="2801292" cy="1178879"/>
          </a:xfrm>
          <a:prstGeom prst="roundRect">
            <a:avLst/>
          </a:prstGeom>
          <a:solidFill>
            <a:srgbClr val="FFC0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P4000 (LHN)</a:t>
            </a:r>
            <a:endParaRPr lang="en-US" sz="2400" dirty="0">
              <a:solidFill>
                <a:schemeClr val="tx1"/>
              </a:solidFill>
            </a:endParaRPr>
          </a:p>
        </p:txBody>
      </p:sp>
      <p:sp>
        <p:nvSpPr>
          <p:cNvPr id="50" name="Rounded Rectangle 49"/>
          <p:cNvSpPr/>
          <p:nvPr/>
        </p:nvSpPr>
        <p:spPr>
          <a:xfrm>
            <a:off x="3054496" y="5591897"/>
            <a:ext cx="2801292" cy="591675"/>
          </a:xfrm>
          <a:prstGeom prst="roundRect">
            <a:avLst/>
          </a:prstGeom>
          <a:solidFill>
            <a:srgbClr val="C0823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P2000 (MSA)</a:t>
            </a:r>
            <a:endParaRPr lang="en-US" sz="2400" dirty="0">
              <a:solidFill>
                <a:schemeClr val="tx1"/>
              </a:solidFill>
            </a:endParaRPr>
          </a:p>
        </p:txBody>
      </p:sp>
      <p:sp>
        <p:nvSpPr>
          <p:cNvPr id="51" name="Rounded Rectangle 50"/>
          <p:cNvSpPr/>
          <p:nvPr/>
        </p:nvSpPr>
        <p:spPr>
          <a:xfrm>
            <a:off x="3293768" y="1957055"/>
            <a:ext cx="2296317" cy="375824"/>
          </a:xfrm>
          <a:prstGeom prst="roundRect">
            <a:avLst/>
          </a:prstGeom>
          <a:solidFill>
            <a:srgbClr val="FF9900"/>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P9500 (mainframe)</a:t>
            </a:r>
            <a:endParaRPr lang="en-US" dirty="0">
              <a:solidFill>
                <a:schemeClr val="tx1"/>
              </a:solidFill>
            </a:endParaRPr>
          </a:p>
        </p:txBody>
      </p:sp>
      <p:sp>
        <p:nvSpPr>
          <p:cNvPr id="52" name="Rounded Rectangle 51"/>
          <p:cNvSpPr/>
          <p:nvPr/>
        </p:nvSpPr>
        <p:spPr>
          <a:xfrm>
            <a:off x="6025659" y="1746043"/>
            <a:ext cx="2412872" cy="586836"/>
          </a:xfrm>
          <a:prstGeom prst="roundRect">
            <a:avLst/>
          </a:prstGeom>
          <a:solidFill>
            <a:schemeClr val="tx2">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VMAX</a:t>
            </a:r>
            <a:endParaRPr lang="en-US" sz="2400" dirty="0">
              <a:solidFill>
                <a:schemeClr val="tx1"/>
              </a:solidFill>
            </a:endParaRPr>
          </a:p>
        </p:txBody>
      </p:sp>
      <p:sp>
        <p:nvSpPr>
          <p:cNvPr id="57" name="Rounded Rectangle 56"/>
          <p:cNvSpPr/>
          <p:nvPr/>
        </p:nvSpPr>
        <p:spPr>
          <a:xfrm>
            <a:off x="6026295" y="2461165"/>
            <a:ext cx="2412872" cy="586836"/>
          </a:xfrm>
          <a:prstGeom prst="roundRect">
            <a:avLst/>
          </a:prstGeom>
          <a:solidFill>
            <a:schemeClr val="tx2">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VMAX 10K</a:t>
            </a:r>
            <a:endParaRPr lang="en-US" sz="2400" dirty="0">
              <a:solidFill>
                <a:schemeClr val="tx1"/>
              </a:solidFill>
            </a:endParaRPr>
          </a:p>
        </p:txBody>
      </p:sp>
      <p:sp>
        <p:nvSpPr>
          <p:cNvPr id="58" name="Rounded Rectangle 57"/>
          <p:cNvSpPr/>
          <p:nvPr/>
        </p:nvSpPr>
        <p:spPr>
          <a:xfrm>
            <a:off x="6026295" y="3146965"/>
            <a:ext cx="2412872" cy="1196436"/>
          </a:xfrm>
          <a:prstGeom prst="roundRect">
            <a:avLst/>
          </a:prstGeom>
          <a:solidFill>
            <a:schemeClr val="tx2">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VNX</a:t>
            </a:r>
            <a:endParaRPr lang="en-US" sz="2400" dirty="0">
              <a:solidFill>
                <a:schemeClr val="tx1"/>
              </a:solidFill>
            </a:endParaRPr>
          </a:p>
        </p:txBody>
      </p:sp>
      <p:sp>
        <p:nvSpPr>
          <p:cNvPr id="59" name="Rounded Rectangle 58"/>
          <p:cNvSpPr/>
          <p:nvPr/>
        </p:nvSpPr>
        <p:spPr>
          <a:xfrm>
            <a:off x="6026295" y="4495800"/>
            <a:ext cx="2412872" cy="990600"/>
          </a:xfrm>
          <a:prstGeom prst="roundRect">
            <a:avLst/>
          </a:prstGeom>
          <a:solidFill>
            <a:schemeClr val="tx2">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VNXe</a:t>
            </a:r>
            <a:endParaRPr lang="en-US" sz="2400" dirty="0">
              <a:solidFill>
                <a:schemeClr val="tx1"/>
              </a:solidFill>
            </a:endParaRPr>
          </a:p>
        </p:txBody>
      </p:sp>
      <p:sp>
        <p:nvSpPr>
          <p:cNvPr id="60" name="Rounded Rectangle 59"/>
          <p:cNvSpPr/>
          <p:nvPr/>
        </p:nvSpPr>
        <p:spPr>
          <a:xfrm>
            <a:off x="6026295" y="5562600"/>
            <a:ext cx="2412872" cy="620972"/>
          </a:xfrm>
          <a:prstGeom prst="roundRect">
            <a:avLst/>
          </a:prstGeom>
          <a:solidFill>
            <a:schemeClr val="tx2">
              <a:lumMod val="40000"/>
              <a:lumOff val="60000"/>
            </a:schemeClr>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IOmega</a:t>
            </a:r>
            <a:endParaRPr lang="en-US" sz="2400" dirty="0">
              <a:solidFill>
                <a:schemeClr val="tx1"/>
              </a:solidFill>
            </a:endParaRPr>
          </a:p>
        </p:txBody>
      </p:sp>
      <p:sp>
        <p:nvSpPr>
          <p:cNvPr id="24" name="Title 4"/>
          <p:cNvSpPr txBox="1">
            <a:spLocks/>
          </p:cNvSpPr>
          <p:nvPr/>
        </p:nvSpPr>
        <p:spPr>
          <a:xfrm>
            <a:off x="366713" y="203200"/>
            <a:ext cx="8410575" cy="920750"/>
          </a:xfrm>
          <a:prstGeom prst="rect">
            <a:avLst/>
          </a:prstGeom>
        </p:spPr>
        <p:txBody>
          <a:bodyPr/>
          <a:lstStyle>
            <a:lvl1pPr algn="l" defTabSz="914400" rtl="0" eaLnBrk="1" latinLnBrk="0" hangingPunct="1">
              <a:spcBef>
                <a:spcPct val="0"/>
              </a:spcBef>
              <a:buNone/>
              <a:defRPr sz="3200" kern="1200">
                <a:solidFill>
                  <a:srgbClr val="2C95DD"/>
                </a:solidFill>
                <a:latin typeface="MetaNormalLF-Roman" pitchFamily="34" charset="0"/>
                <a:ea typeface="+mj-ea"/>
                <a:cs typeface="+mj-cs"/>
              </a:defRPr>
            </a:lvl1pPr>
          </a:lstStyle>
          <a:p>
            <a:r>
              <a:rPr lang="en-US" dirty="0" smtClean="0"/>
              <a:t>HP Product Lineup</a:t>
            </a:r>
            <a:endParaRPr lang="en-US" dirty="0"/>
          </a:p>
        </p:txBody>
      </p:sp>
    </p:spTree>
    <p:extLst>
      <p:ext uri="{BB962C8B-B14F-4D97-AF65-F5344CB8AC3E}">
        <p14:creationId xmlns:p14="http://schemas.microsoft.com/office/powerpoint/2010/main" val="25606674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HP’s </a:t>
            </a:r>
            <a:r>
              <a:rPr lang="en-US" dirty="0"/>
              <a:t>EVA and XP Accounts</a:t>
            </a:r>
          </a:p>
        </p:txBody>
      </p:sp>
      <p:sp>
        <p:nvSpPr>
          <p:cNvPr id="3" name="Content Placeholder 2"/>
          <p:cNvSpPr>
            <a:spLocks noGrp="1"/>
          </p:cNvSpPr>
          <p:nvPr>
            <p:ph sz="quarter" idx="10"/>
          </p:nvPr>
        </p:nvSpPr>
        <p:spPr/>
        <p:txBody>
          <a:bodyPr>
            <a:noAutofit/>
          </a:bodyPr>
          <a:lstStyle/>
          <a:p>
            <a:r>
              <a:rPr lang="en-US" sz="2400" dirty="0" smtClean="0"/>
              <a:t>HP likely is trusted advisor where HP servers sold</a:t>
            </a:r>
          </a:p>
          <a:p>
            <a:r>
              <a:rPr lang="en-US" sz="2400" dirty="0"/>
              <a:t>T</a:t>
            </a:r>
            <a:r>
              <a:rPr lang="en-US" sz="2400" dirty="0" smtClean="0"/>
              <a:t>arget EVAs (HP Sales told to lead with EVA P6000)</a:t>
            </a:r>
          </a:p>
          <a:p>
            <a:pPr lvl="1"/>
            <a:r>
              <a:rPr lang="en-US" sz="2000" dirty="0"/>
              <a:t>Emphasize Unified storage</a:t>
            </a:r>
          </a:p>
          <a:p>
            <a:pPr lvl="1"/>
            <a:r>
              <a:rPr lang="en-US" sz="2000" dirty="0" smtClean="0"/>
              <a:t>Beware</a:t>
            </a:r>
            <a:r>
              <a:rPr lang="en-US" sz="2000" dirty="0"/>
              <a:t>: If you fight EVA and win, </a:t>
            </a:r>
            <a:r>
              <a:rPr lang="en-US" sz="2000" dirty="0" smtClean="0"/>
              <a:t>HP </a:t>
            </a:r>
            <a:r>
              <a:rPr lang="en-US" sz="2000" dirty="0"/>
              <a:t>will </a:t>
            </a:r>
            <a:r>
              <a:rPr lang="en-US" sz="2000" dirty="0" smtClean="0"/>
              <a:t>counter </a:t>
            </a:r>
            <a:r>
              <a:rPr lang="en-US" sz="2000" dirty="0"/>
              <a:t>with 3PAR</a:t>
            </a:r>
          </a:p>
          <a:p>
            <a:pPr lvl="2"/>
            <a:r>
              <a:rPr lang="en-US" sz="1800" dirty="0"/>
              <a:t>Preempt this situation by revealing to customer what HP will do</a:t>
            </a:r>
          </a:p>
          <a:p>
            <a:r>
              <a:rPr lang="en-US" sz="2400" dirty="0"/>
              <a:t>Attack </a:t>
            </a:r>
            <a:r>
              <a:rPr lang="en-US" sz="2400" dirty="0" smtClean="0"/>
              <a:t>XP (and P9500) accounts now with VMAX 10K</a:t>
            </a:r>
            <a:endParaRPr lang="en-US" sz="2400" dirty="0"/>
          </a:p>
          <a:p>
            <a:pPr lvl="1"/>
            <a:r>
              <a:rPr lang="en-US" sz="2000" dirty="0" smtClean="0"/>
              <a:t>XP customers </a:t>
            </a:r>
            <a:r>
              <a:rPr lang="en-US" sz="2000" dirty="0"/>
              <a:t>being migrated to 3PAR</a:t>
            </a:r>
          </a:p>
          <a:p>
            <a:pPr lvl="1"/>
            <a:r>
              <a:rPr lang="en-US" sz="2000" dirty="0" smtClean="0"/>
              <a:t>Emphasize remote replication and CDP</a:t>
            </a:r>
            <a:endParaRPr lang="en-US" sz="2000" dirty="0"/>
          </a:p>
          <a:p>
            <a:r>
              <a:rPr lang="en-US" sz="2400" dirty="0"/>
              <a:t>Know your enemy</a:t>
            </a:r>
          </a:p>
          <a:p>
            <a:pPr lvl="1"/>
            <a:r>
              <a:rPr lang="en-US" sz="2000" dirty="0"/>
              <a:t>Know how many nodes 3PAR is really </a:t>
            </a:r>
            <a:r>
              <a:rPr lang="en-US" sz="2000" dirty="0" smtClean="0"/>
              <a:t>proposing</a:t>
            </a:r>
            <a:endParaRPr lang="en-US" sz="2000" dirty="0"/>
          </a:p>
        </p:txBody>
      </p:sp>
    </p:spTree>
    <p:extLst>
      <p:ext uri="{BB962C8B-B14F-4D97-AF65-F5344CB8AC3E}">
        <p14:creationId xmlns:p14="http://schemas.microsoft.com/office/powerpoint/2010/main" val="8527124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1542288"/>
            <a:ext cx="4419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FFFF"/>
                </a:solidFill>
              </a:rPr>
              <a:t>Lead with VNX; </a:t>
            </a:r>
            <a:r>
              <a:rPr lang="en-US" sz="2400" b="1" dirty="0" smtClean="0">
                <a:solidFill>
                  <a:srgbClr val="FFFFFF"/>
                </a:solidFill>
              </a:rPr>
              <a:t>upsell </a:t>
            </a:r>
            <a:r>
              <a:rPr lang="en-US" sz="2400" b="1" dirty="0">
                <a:solidFill>
                  <a:srgbClr val="FFFFFF"/>
                </a:solidFill>
              </a:rPr>
              <a:t>to </a:t>
            </a:r>
            <a:r>
              <a:rPr lang="en-US" sz="2400" b="1" dirty="0" smtClean="0">
                <a:solidFill>
                  <a:srgbClr val="FFFFFF"/>
                </a:solidFill>
              </a:rPr>
              <a:t>VMAX 10K </a:t>
            </a:r>
            <a:r>
              <a:rPr lang="en-US" sz="2400" b="1" dirty="0">
                <a:solidFill>
                  <a:srgbClr val="FFFFFF"/>
                </a:solidFill>
              </a:rPr>
              <a:t>if </a:t>
            </a:r>
            <a:r>
              <a:rPr lang="en-US" sz="2400" b="1" dirty="0" smtClean="0">
                <a:solidFill>
                  <a:srgbClr val="FFFFFF"/>
                </a:solidFill>
              </a:rPr>
              <a:t>needed</a:t>
            </a:r>
            <a:endParaRPr lang="en-US" sz="2400" b="1" dirty="0">
              <a:solidFill>
                <a:srgbClr val="FFFFFF"/>
              </a:solidFill>
            </a:endParaRPr>
          </a:p>
        </p:txBody>
      </p:sp>
      <p:sp>
        <p:nvSpPr>
          <p:cNvPr id="68610" name="Title 1"/>
          <p:cNvSpPr>
            <a:spLocks noGrp="1"/>
          </p:cNvSpPr>
          <p:nvPr>
            <p:ph type="title"/>
          </p:nvPr>
        </p:nvSpPr>
        <p:spPr>
          <a:noFill/>
          <a:ln>
            <a:miter lim="800000"/>
            <a:headEnd/>
            <a:tailEnd/>
          </a:ln>
        </p:spPr>
        <p:txBody>
          <a:bodyPr vert="horz" wrap="square" numCol="1" compatLnSpc="1">
            <a:prstTxWarp prst="textNoShape">
              <a:avLst/>
            </a:prstTxWarp>
          </a:bodyPr>
          <a:lstStyle/>
          <a:p>
            <a:pPr eaLnBrk="1" hangingPunct="1"/>
            <a:r>
              <a:rPr lang="en-US" dirty="0" smtClean="0"/>
              <a:t>How To Win: Key Takeaways</a:t>
            </a:r>
          </a:p>
        </p:txBody>
      </p:sp>
      <p:sp>
        <p:nvSpPr>
          <p:cNvPr id="20" name="Rounded Rectangle 19"/>
          <p:cNvSpPr/>
          <p:nvPr/>
        </p:nvSpPr>
        <p:spPr>
          <a:xfrm>
            <a:off x="152400" y="2913888"/>
            <a:ext cx="4419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FFFF"/>
                </a:solidFill>
              </a:rPr>
              <a:t>Demo, Demo, Demo</a:t>
            </a:r>
          </a:p>
        </p:txBody>
      </p:sp>
      <p:sp>
        <p:nvSpPr>
          <p:cNvPr id="22" name="Rounded Rectangle 21"/>
          <p:cNvSpPr/>
          <p:nvPr/>
        </p:nvSpPr>
        <p:spPr>
          <a:xfrm>
            <a:off x="152400" y="4285488"/>
            <a:ext cx="4419600" cy="1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FFFF"/>
                </a:solidFill>
              </a:rPr>
              <a:t>Attack EVA and XP accounts NOW</a:t>
            </a:r>
          </a:p>
        </p:txBody>
      </p:sp>
      <p:sp>
        <p:nvSpPr>
          <p:cNvPr id="6" name="Rounded Rectangle 5"/>
          <p:cNvSpPr/>
          <p:nvPr/>
        </p:nvSpPr>
        <p:spPr>
          <a:xfrm>
            <a:off x="4572000" y="1542288"/>
            <a:ext cx="44196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dirty="0">
                <a:solidFill>
                  <a:srgbClr val="000000"/>
                </a:solidFill>
              </a:rPr>
              <a:t>Virtually impossible to downsell from </a:t>
            </a:r>
            <a:r>
              <a:rPr lang="en-US" sz="2000" dirty="0" smtClean="0">
                <a:solidFill>
                  <a:srgbClr val="000000"/>
                </a:solidFill>
              </a:rPr>
              <a:t>VMAX 10K </a:t>
            </a:r>
            <a:r>
              <a:rPr lang="en-US" sz="2000" dirty="0">
                <a:solidFill>
                  <a:srgbClr val="000000"/>
                </a:solidFill>
              </a:rPr>
              <a:t>to VNX</a:t>
            </a:r>
          </a:p>
        </p:txBody>
      </p:sp>
      <p:sp>
        <p:nvSpPr>
          <p:cNvPr id="8" name="Rounded Rectangle 7"/>
          <p:cNvSpPr/>
          <p:nvPr/>
        </p:nvSpPr>
        <p:spPr>
          <a:xfrm>
            <a:off x="4572000" y="2913888"/>
            <a:ext cx="4419600" cy="10668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sz="2000" dirty="0">
                <a:solidFill>
                  <a:srgbClr val="000000"/>
                </a:solidFill>
              </a:rPr>
              <a:t>Customer will not listen to ease of use until they </a:t>
            </a:r>
            <a:r>
              <a:rPr lang="en-US" sz="2000" b="1" dirty="0" smtClean="0">
                <a:solidFill>
                  <a:srgbClr val="000000"/>
                </a:solidFill>
              </a:rPr>
              <a:t>see</a:t>
            </a:r>
            <a:r>
              <a:rPr lang="en-US" sz="2000" dirty="0" smtClean="0">
                <a:solidFill>
                  <a:srgbClr val="000000"/>
                </a:solidFill>
              </a:rPr>
              <a:t> </a:t>
            </a:r>
            <a:r>
              <a:rPr lang="en-US" sz="2000" dirty="0">
                <a:solidFill>
                  <a:srgbClr val="000000"/>
                </a:solidFill>
              </a:rPr>
              <a:t>i</a:t>
            </a:r>
            <a:r>
              <a:rPr lang="en-US" sz="2000" dirty="0" smtClean="0">
                <a:solidFill>
                  <a:srgbClr val="000000"/>
                </a:solidFill>
              </a:rPr>
              <a:t>t</a:t>
            </a:r>
            <a:endParaRPr lang="en-US" sz="2000" dirty="0">
              <a:solidFill>
                <a:srgbClr val="000000"/>
              </a:solidFill>
            </a:endParaRPr>
          </a:p>
        </p:txBody>
      </p:sp>
      <p:sp>
        <p:nvSpPr>
          <p:cNvPr id="9" name="Rounded Rectangle 8"/>
          <p:cNvSpPr/>
          <p:nvPr/>
        </p:nvSpPr>
        <p:spPr>
          <a:xfrm>
            <a:off x="4572000" y="4285488"/>
            <a:ext cx="4419600" cy="1270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2000" dirty="0" smtClean="0">
                <a:solidFill>
                  <a:srgbClr val="000000"/>
                </a:solidFill>
                <a:cs typeface="Arial" charset="0"/>
              </a:rPr>
              <a:t>HP </a:t>
            </a:r>
            <a:r>
              <a:rPr lang="en-US" sz="2000" dirty="0">
                <a:solidFill>
                  <a:srgbClr val="000000"/>
                </a:solidFill>
                <a:cs typeface="Arial" charset="0"/>
              </a:rPr>
              <a:t>will push </a:t>
            </a:r>
            <a:r>
              <a:rPr lang="en-US" sz="2000" dirty="0" smtClean="0">
                <a:solidFill>
                  <a:srgbClr val="000000"/>
                </a:solidFill>
                <a:cs typeface="Arial" charset="0"/>
              </a:rPr>
              <a:t>these customers </a:t>
            </a:r>
            <a:r>
              <a:rPr lang="en-US" sz="2000" dirty="0">
                <a:solidFill>
                  <a:srgbClr val="000000"/>
                </a:solidFill>
                <a:cs typeface="Arial" charset="0"/>
              </a:rPr>
              <a:t>toward </a:t>
            </a:r>
            <a:r>
              <a:rPr lang="en-US" sz="2000" dirty="0" smtClean="0">
                <a:solidFill>
                  <a:srgbClr val="000000"/>
                </a:solidFill>
                <a:cs typeface="Arial" charset="0"/>
              </a:rPr>
              <a:t>3PAR.  </a:t>
            </a:r>
            <a:r>
              <a:rPr lang="en-US" sz="2000" dirty="0">
                <a:solidFill>
                  <a:srgbClr val="000000"/>
                </a:solidFill>
                <a:cs typeface="Arial" charset="0"/>
              </a:rPr>
              <a:t>Have them </a:t>
            </a:r>
            <a:r>
              <a:rPr lang="en-US" sz="2000" dirty="0" smtClean="0">
                <a:solidFill>
                  <a:srgbClr val="000000"/>
                </a:solidFill>
                <a:cs typeface="Arial" charset="0"/>
              </a:rPr>
              <a:t>migrate </a:t>
            </a:r>
            <a:r>
              <a:rPr lang="en-US" sz="2000" dirty="0">
                <a:solidFill>
                  <a:srgbClr val="000000"/>
                </a:solidFill>
                <a:cs typeface="Arial" charset="0"/>
              </a:rPr>
              <a:t>to EMC </a:t>
            </a:r>
            <a:r>
              <a:rPr lang="en-US" sz="2000" dirty="0" smtClean="0">
                <a:solidFill>
                  <a:srgbClr val="000000"/>
                </a:solidFill>
                <a:cs typeface="Arial" charset="0"/>
              </a:rPr>
              <a:t>instead</a:t>
            </a:r>
            <a:endParaRPr lang="en-US" sz="2000" dirty="0">
              <a:solidFill>
                <a:srgbClr val="000000"/>
              </a:solidFill>
              <a:cs typeface="Arial" charset="0"/>
            </a:endParaRPr>
          </a:p>
        </p:txBody>
      </p:sp>
    </p:spTree>
    <p:extLst>
      <p:ext uri="{BB962C8B-B14F-4D97-AF65-F5344CB8AC3E}">
        <p14:creationId xmlns:p14="http://schemas.microsoft.com/office/powerpoint/2010/main" val="31223826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66716" y="2"/>
            <a:ext cx="8410575" cy="920751"/>
          </a:xfrm>
        </p:spPr>
        <p:txBody>
          <a:bodyPr/>
          <a:lstStyle/>
          <a:p>
            <a:r>
              <a:rPr lang="en-US" dirty="0" smtClean="0"/>
              <a:t>Avoid these traps vs. 3PAR - Hardware</a:t>
            </a:r>
            <a:endParaRPr lang="en-US" dirty="0"/>
          </a:p>
        </p:txBody>
      </p:sp>
      <p:sp>
        <p:nvSpPr>
          <p:cNvPr id="14" name="TextBox 13"/>
          <p:cNvSpPr txBox="1"/>
          <p:nvPr/>
        </p:nvSpPr>
        <p:spPr>
          <a:xfrm>
            <a:off x="948796" y="1092201"/>
            <a:ext cx="8027299" cy="276999"/>
          </a:xfrm>
          <a:prstGeom prst="rect">
            <a:avLst/>
          </a:prstGeom>
          <a:noFill/>
        </p:spPr>
        <p:txBody>
          <a:bodyPr wrap="square" rtlCol="0">
            <a:spAutoFit/>
          </a:bodyPr>
          <a:lstStyle/>
          <a:p>
            <a:r>
              <a:rPr lang="en-US" sz="1200" b="1" dirty="0" smtClean="0"/>
              <a:t>“They sell multi-controller, I need to match that in order to win – I’m bidding VMAX”</a:t>
            </a:r>
            <a:endParaRPr lang="en-US" sz="1200" b="1" dirty="0"/>
          </a:p>
        </p:txBody>
      </p:sp>
      <p:sp>
        <p:nvSpPr>
          <p:cNvPr id="15" name="TextBox 14"/>
          <p:cNvSpPr txBox="1"/>
          <p:nvPr/>
        </p:nvSpPr>
        <p:spPr>
          <a:xfrm>
            <a:off x="1116703" y="1408464"/>
            <a:ext cx="7798699" cy="461665"/>
          </a:xfrm>
          <a:prstGeom prst="rect">
            <a:avLst/>
          </a:prstGeom>
          <a:noFill/>
        </p:spPr>
        <p:txBody>
          <a:bodyPr wrap="square" rtlCol="0">
            <a:spAutoFit/>
          </a:bodyPr>
          <a:lstStyle/>
          <a:p>
            <a:r>
              <a:rPr lang="en-US" sz="1200" dirty="0" smtClean="0"/>
              <a:t>3PAR: 65% of arrays are sold 2-node, most cases VNX is the best comparison, then VMAX 10K.  P10000 is price-optimized against VMAX, focus on VNX and VMAX 10K to win.  </a:t>
            </a:r>
            <a:endParaRPr lang="en-US" sz="1200" dirty="0"/>
          </a:p>
        </p:txBody>
      </p:sp>
      <p:sp>
        <p:nvSpPr>
          <p:cNvPr id="16" name="TextBox 15"/>
          <p:cNvSpPr txBox="1"/>
          <p:nvPr/>
        </p:nvSpPr>
        <p:spPr>
          <a:xfrm>
            <a:off x="964979" y="2108201"/>
            <a:ext cx="8027299" cy="461665"/>
          </a:xfrm>
          <a:prstGeom prst="rect">
            <a:avLst/>
          </a:prstGeom>
          <a:noFill/>
        </p:spPr>
        <p:txBody>
          <a:bodyPr wrap="square" rtlCol="0">
            <a:spAutoFit/>
          </a:bodyPr>
          <a:lstStyle/>
          <a:p>
            <a:r>
              <a:rPr lang="en-US" sz="1200" b="1" dirty="0" smtClean="0"/>
              <a:t>“It’s okay that 3PAR was there first, I’ll just sell the customer on EMC’s superiority afterwards”</a:t>
            </a:r>
            <a:endParaRPr lang="en-US" sz="1200" b="1" dirty="0"/>
          </a:p>
        </p:txBody>
      </p:sp>
      <p:sp>
        <p:nvSpPr>
          <p:cNvPr id="18" name="TextBox 17"/>
          <p:cNvSpPr txBox="1"/>
          <p:nvPr/>
        </p:nvSpPr>
        <p:spPr>
          <a:xfrm>
            <a:off x="1143000" y="2411649"/>
            <a:ext cx="7715080" cy="461665"/>
          </a:xfrm>
          <a:prstGeom prst="rect">
            <a:avLst/>
          </a:prstGeom>
          <a:noFill/>
        </p:spPr>
        <p:txBody>
          <a:bodyPr wrap="square" rtlCol="0">
            <a:spAutoFit/>
          </a:bodyPr>
          <a:lstStyle/>
          <a:p>
            <a:r>
              <a:rPr lang="en-US" sz="1200" dirty="0" smtClean="0"/>
              <a:t>3PAR: Will get the customer to force you to bid VMAX, then work your way down.  It is VERY difficult to go from VMAX to VMAX 10K to VNX</a:t>
            </a:r>
            <a:endParaRPr lang="en-US" sz="1200" dirty="0"/>
          </a:p>
        </p:txBody>
      </p:sp>
      <p:sp>
        <p:nvSpPr>
          <p:cNvPr id="21" name="TextBox 20"/>
          <p:cNvSpPr txBox="1"/>
          <p:nvPr/>
        </p:nvSpPr>
        <p:spPr>
          <a:xfrm>
            <a:off x="990602" y="3124201"/>
            <a:ext cx="8027299" cy="276999"/>
          </a:xfrm>
          <a:prstGeom prst="rect">
            <a:avLst/>
          </a:prstGeom>
          <a:noFill/>
        </p:spPr>
        <p:txBody>
          <a:bodyPr wrap="square" rtlCol="0">
            <a:spAutoFit/>
          </a:bodyPr>
          <a:lstStyle/>
          <a:p>
            <a:r>
              <a:rPr lang="en-US" sz="1200" b="1" dirty="0" smtClean="0"/>
              <a:t>“I’ll match 3PAR’s all FC disk configuration and avoid expensive flash”</a:t>
            </a:r>
            <a:endParaRPr lang="en-US" sz="1200" b="1" dirty="0"/>
          </a:p>
        </p:txBody>
      </p:sp>
      <p:sp>
        <p:nvSpPr>
          <p:cNvPr id="22" name="TextBox 21"/>
          <p:cNvSpPr txBox="1"/>
          <p:nvPr/>
        </p:nvSpPr>
        <p:spPr>
          <a:xfrm>
            <a:off x="1207739" y="3371007"/>
            <a:ext cx="7631462" cy="646331"/>
          </a:xfrm>
          <a:prstGeom prst="rect">
            <a:avLst/>
          </a:prstGeom>
          <a:noFill/>
        </p:spPr>
        <p:txBody>
          <a:bodyPr wrap="square" rtlCol="0">
            <a:spAutoFit/>
          </a:bodyPr>
          <a:lstStyle/>
          <a:p>
            <a:r>
              <a:rPr lang="en-US" sz="1200" dirty="0" smtClean="0"/>
              <a:t>EMC is optimized for flash – get auto-tiering to be a requirement. 3PAR’s cost to license SW on flash although reduced in Q4 2011 remains expensive.  3PAR’s auto-tiering can slow performance.    </a:t>
            </a:r>
            <a:endParaRPr lang="en-US" sz="1200" dirty="0"/>
          </a:p>
        </p:txBody>
      </p:sp>
      <p:sp>
        <p:nvSpPr>
          <p:cNvPr id="24" name="Rectangle 23"/>
          <p:cNvSpPr/>
          <p:nvPr/>
        </p:nvSpPr>
        <p:spPr>
          <a:xfrm>
            <a:off x="150857" y="1054777"/>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ectangle 24"/>
          <p:cNvSpPr/>
          <p:nvPr/>
        </p:nvSpPr>
        <p:spPr>
          <a:xfrm>
            <a:off x="150856" y="2099548"/>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Rectangle 25"/>
          <p:cNvSpPr/>
          <p:nvPr/>
        </p:nvSpPr>
        <p:spPr>
          <a:xfrm>
            <a:off x="150856" y="3090375"/>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Rectangle 26"/>
          <p:cNvSpPr/>
          <p:nvPr/>
        </p:nvSpPr>
        <p:spPr>
          <a:xfrm>
            <a:off x="150856" y="4070408"/>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TextBox 27"/>
          <p:cNvSpPr txBox="1"/>
          <p:nvPr/>
        </p:nvSpPr>
        <p:spPr>
          <a:xfrm>
            <a:off x="970373" y="4140201"/>
            <a:ext cx="8027299" cy="276999"/>
          </a:xfrm>
          <a:prstGeom prst="rect">
            <a:avLst/>
          </a:prstGeom>
          <a:noFill/>
        </p:spPr>
        <p:txBody>
          <a:bodyPr wrap="square" rtlCol="0">
            <a:spAutoFit/>
          </a:bodyPr>
          <a:lstStyle/>
          <a:p>
            <a:r>
              <a:rPr lang="en-US" sz="1200" b="1" dirty="0" smtClean="0"/>
              <a:t>“3PAR is going to bid its latest and greatest product, the V-xxx”</a:t>
            </a:r>
            <a:endParaRPr lang="en-US" sz="1200" b="1" dirty="0"/>
          </a:p>
        </p:txBody>
      </p:sp>
      <p:sp>
        <p:nvSpPr>
          <p:cNvPr id="29" name="TextBox 28"/>
          <p:cNvSpPr txBox="1"/>
          <p:nvPr/>
        </p:nvSpPr>
        <p:spPr>
          <a:xfrm>
            <a:off x="1179416" y="4440504"/>
            <a:ext cx="7735984" cy="646331"/>
          </a:xfrm>
          <a:prstGeom prst="rect">
            <a:avLst/>
          </a:prstGeom>
          <a:noFill/>
        </p:spPr>
        <p:txBody>
          <a:bodyPr wrap="square" rtlCol="0">
            <a:spAutoFit/>
          </a:bodyPr>
          <a:lstStyle/>
          <a:p>
            <a:r>
              <a:rPr lang="en-US" sz="1200" dirty="0" smtClean="0"/>
              <a:t>3PAR: Will still bid the T Class (n-1) in a price sensitive situation.  Although drives are the same cost, V Class HW has 85% and SW has a 16% price premiums.  F Class has $69K special for midrange.</a:t>
            </a:r>
            <a:endParaRPr lang="en-US" sz="1200" dirty="0"/>
          </a:p>
        </p:txBody>
      </p:sp>
      <p:sp>
        <p:nvSpPr>
          <p:cNvPr id="30" name="Rectangle 29"/>
          <p:cNvSpPr/>
          <p:nvPr/>
        </p:nvSpPr>
        <p:spPr>
          <a:xfrm>
            <a:off x="150856" y="5115180"/>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TextBox 30"/>
          <p:cNvSpPr txBox="1"/>
          <p:nvPr/>
        </p:nvSpPr>
        <p:spPr>
          <a:xfrm>
            <a:off x="969021" y="5156201"/>
            <a:ext cx="8027299" cy="276999"/>
          </a:xfrm>
          <a:prstGeom prst="rect">
            <a:avLst/>
          </a:prstGeom>
          <a:noFill/>
        </p:spPr>
        <p:txBody>
          <a:bodyPr wrap="square" rtlCol="0">
            <a:spAutoFit/>
          </a:bodyPr>
          <a:lstStyle/>
          <a:p>
            <a:r>
              <a:rPr lang="en-US" sz="1200" b="1" dirty="0" smtClean="0"/>
              <a:t>“I think our 450GB and 1TB drives will give us the best price/performance”</a:t>
            </a:r>
            <a:endParaRPr lang="en-US" sz="1200" b="1" dirty="0"/>
          </a:p>
        </p:txBody>
      </p:sp>
      <p:sp>
        <p:nvSpPr>
          <p:cNvPr id="32" name="TextBox 31"/>
          <p:cNvSpPr txBox="1"/>
          <p:nvPr/>
        </p:nvSpPr>
        <p:spPr>
          <a:xfrm>
            <a:off x="1116703" y="5469765"/>
            <a:ext cx="8027299" cy="461665"/>
          </a:xfrm>
          <a:prstGeom prst="rect">
            <a:avLst/>
          </a:prstGeom>
          <a:noFill/>
        </p:spPr>
        <p:txBody>
          <a:bodyPr wrap="square" rtlCol="0">
            <a:spAutoFit/>
          </a:bodyPr>
          <a:lstStyle/>
          <a:p>
            <a:r>
              <a:rPr lang="en-US" sz="1200" dirty="0" smtClean="0"/>
              <a:t>3PAR: Only supports 300GB and 600GB FC, 2TB SATA and 100GB/200GB SSD.  Using 450GB or 1TB will cause a price delta due to extra drives and drive trays.    </a:t>
            </a:r>
            <a:endParaRPr lang="en-US" sz="1200" dirty="0"/>
          </a:p>
        </p:txBody>
      </p:sp>
      <p:sp>
        <p:nvSpPr>
          <p:cNvPr id="34" name="Rounded Rectangle 33"/>
          <p:cNvSpPr/>
          <p:nvPr/>
        </p:nvSpPr>
        <p:spPr>
          <a:xfrm>
            <a:off x="228600" y="1100519"/>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5" name="Rounded Rectangle 34"/>
          <p:cNvSpPr/>
          <p:nvPr/>
        </p:nvSpPr>
        <p:spPr>
          <a:xfrm>
            <a:off x="228600" y="2091343"/>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Rounded Rectangle 35"/>
          <p:cNvSpPr/>
          <p:nvPr/>
        </p:nvSpPr>
        <p:spPr>
          <a:xfrm>
            <a:off x="228600" y="3092958"/>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Rounded Rectangle 36"/>
          <p:cNvSpPr/>
          <p:nvPr/>
        </p:nvSpPr>
        <p:spPr>
          <a:xfrm>
            <a:off x="228600" y="4099967"/>
            <a:ext cx="8771766" cy="971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ounded Rectangle 37"/>
          <p:cNvSpPr/>
          <p:nvPr/>
        </p:nvSpPr>
        <p:spPr>
          <a:xfrm>
            <a:off x="228600" y="5096186"/>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448585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2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0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20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0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0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1" grpId="0"/>
      <p:bldP spid="22" grpId="0"/>
      <p:bldP spid="24" grpId="0"/>
      <p:bldP spid="25" grpId="0"/>
      <p:bldP spid="26" grpId="0"/>
      <p:bldP spid="27" grpId="0"/>
      <p:bldP spid="28" grpId="0"/>
      <p:bldP spid="29" grpId="0"/>
      <p:bldP spid="30" grpId="0"/>
      <p:bldP spid="31" grpId="0"/>
      <p:bldP spid="32" grpId="0"/>
      <p:bldP spid="34" grpId="0" animBg="1"/>
      <p:bldP spid="35" grpId="0" animBg="1"/>
      <p:bldP spid="36"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366716" y="2"/>
            <a:ext cx="8410575" cy="920751"/>
          </a:xfrm>
        </p:spPr>
        <p:txBody>
          <a:bodyPr/>
          <a:lstStyle/>
          <a:p>
            <a:r>
              <a:rPr lang="en-US" dirty="0" smtClean="0"/>
              <a:t>Avoid these traps vs. 3PAR – Software</a:t>
            </a:r>
            <a:endParaRPr lang="en-US" dirty="0"/>
          </a:p>
        </p:txBody>
      </p:sp>
      <p:sp>
        <p:nvSpPr>
          <p:cNvPr id="14" name="TextBox 13"/>
          <p:cNvSpPr txBox="1"/>
          <p:nvPr/>
        </p:nvSpPr>
        <p:spPr>
          <a:xfrm>
            <a:off x="948796" y="1193800"/>
            <a:ext cx="8027299" cy="461665"/>
          </a:xfrm>
          <a:prstGeom prst="rect">
            <a:avLst/>
          </a:prstGeom>
          <a:noFill/>
        </p:spPr>
        <p:txBody>
          <a:bodyPr wrap="square" rtlCol="0">
            <a:spAutoFit/>
          </a:bodyPr>
          <a:lstStyle/>
          <a:p>
            <a:r>
              <a:rPr lang="en-US" sz="1200" b="1" dirty="0" smtClean="0"/>
              <a:t>“I’ll start with base software, then upgrade them later if necessary”</a:t>
            </a:r>
          </a:p>
          <a:p>
            <a:r>
              <a:rPr lang="en-US" sz="1200" dirty="0" smtClean="0"/>
              <a:t>  </a:t>
            </a:r>
            <a:endParaRPr lang="en-US" sz="1200" dirty="0"/>
          </a:p>
        </p:txBody>
      </p:sp>
      <p:sp>
        <p:nvSpPr>
          <p:cNvPr id="15" name="TextBox 14"/>
          <p:cNvSpPr txBox="1"/>
          <p:nvPr/>
        </p:nvSpPr>
        <p:spPr>
          <a:xfrm>
            <a:off x="1116703" y="1433864"/>
            <a:ext cx="8027299" cy="646331"/>
          </a:xfrm>
          <a:prstGeom prst="rect">
            <a:avLst/>
          </a:prstGeom>
          <a:noFill/>
        </p:spPr>
        <p:txBody>
          <a:bodyPr wrap="square" rtlCol="0">
            <a:spAutoFit/>
          </a:bodyPr>
          <a:lstStyle/>
          <a:p>
            <a:r>
              <a:rPr lang="en-US" sz="1200" dirty="0" smtClean="0"/>
              <a:t>3PAR: </a:t>
            </a:r>
            <a:r>
              <a:rPr lang="en-US" sz="1200" dirty="0"/>
              <a:t>Licensed on raw capacity and </a:t>
            </a:r>
            <a:r>
              <a:rPr lang="en-US" sz="1200" dirty="0" smtClean="0"/>
              <a:t>lacking frame licensing for most </a:t>
            </a:r>
            <a:r>
              <a:rPr lang="en-US" sz="1200" dirty="0"/>
              <a:t>titles </a:t>
            </a:r>
            <a:r>
              <a:rPr lang="en-US" sz="1200" dirty="0" smtClean="0"/>
              <a:t>3PAR’s software is expensive, especially on flash!.   The more software, the better we look especially when leveraging VNX.  </a:t>
            </a:r>
            <a:endParaRPr lang="en-US" sz="1200" dirty="0"/>
          </a:p>
        </p:txBody>
      </p:sp>
      <p:sp>
        <p:nvSpPr>
          <p:cNvPr id="16" name="TextBox 15"/>
          <p:cNvSpPr txBox="1"/>
          <p:nvPr/>
        </p:nvSpPr>
        <p:spPr>
          <a:xfrm>
            <a:off x="964979" y="2108201"/>
            <a:ext cx="8027299" cy="276999"/>
          </a:xfrm>
          <a:prstGeom prst="rect">
            <a:avLst/>
          </a:prstGeom>
          <a:noFill/>
        </p:spPr>
        <p:txBody>
          <a:bodyPr wrap="square" rtlCol="0">
            <a:spAutoFit/>
          </a:bodyPr>
          <a:lstStyle/>
          <a:p>
            <a:r>
              <a:rPr lang="en-US" sz="1200" b="1" dirty="0" smtClean="0"/>
              <a:t>“I’m assuming they’re matching the same functionality as our bid”</a:t>
            </a:r>
            <a:endParaRPr lang="en-US" sz="1200" b="1" dirty="0"/>
          </a:p>
        </p:txBody>
      </p:sp>
      <p:sp>
        <p:nvSpPr>
          <p:cNvPr id="18" name="TextBox 17"/>
          <p:cNvSpPr txBox="1"/>
          <p:nvPr/>
        </p:nvSpPr>
        <p:spPr>
          <a:xfrm>
            <a:off x="1124122" y="2411650"/>
            <a:ext cx="8027299" cy="646331"/>
          </a:xfrm>
          <a:prstGeom prst="rect">
            <a:avLst/>
          </a:prstGeom>
          <a:noFill/>
        </p:spPr>
        <p:txBody>
          <a:bodyPr wrap="square" rtlCol="0">
            <a:spAutoFit/>
          </a:bodyPr>
          <a:lstStyle/>
          <a:p>
            <a:r>
              <a:rPr lang="en-US" sz="1200" dirty="0" smtClean="0"/>
              <a:t>3PAR: Tactics include under-bidding thin provisioning (e.g. 6TB on a 50TB array) and adding manual tiering instead of auto-tiering.  Make sure 3PAR is apples to apples with EMC.  </a:t>
            </a:r>
          </a:p>
          <a:p>
            <a:endParaRPr lang="en-US" sz="1200" dirty="0"/>
          </a:p>
        </p:txBody>
      </p:sp>
      <p:sp>
        <p:nvSpPr>
          <p:cNvPr id="21" name="TextBox 20"/>
          <p:cNvSpPr txBox="1"/>
          <p:nvPr/>
        </p:nvSpPr>
        <p:spPr>
          <a:xfrm>
            <a:off x="914402" y="3124201"/>
            <a:ext cx="8027299" cy="276999"/>
          </a:xfrm>
          <a:prstGeom prst="rect">
            <a:avLst/>
          </a:prstGeom>
          <a:noFill/>
        </p:spPr>
        <p:txBody>
          <a:bodyPr wrap="square" rtlCol="0">
            <a:spAutoFit/>
          </a:bodyPr>
          <a:lstStyle/>
          <a:p>
            <a:r>
              <a:rPr lang="en-US" sz="1200" b="1" dirty="0" smtClean="0"/>
              <a:t>“They’re bidding Peer Motion, so we need to counter with VPLEX!”</a:t>
            </a:r>
            <a:endParaRPr lang="en-US" sz="1200" b="1" dirty="0"/>
          </a:p>
        </p:txBody>
      </p:sp>
      <p:sp>
        <p:nvSpPr>
          <p:cNvPr id="22" name="TextBox 21"/>
          <p:cNvSpPr txBox="1"/>
          <p:nvPr/>
        </p:nvSpPr>
        <p:spPr>
          <a:xfrm>
            <a:off x="1116703" y="3352800"/>
            <a:ext cx="8027299" cy="461665"/>
          </a:xfrm>
          <a:prstGeom prst="rect">
            <a:avLst/>
          </a:prstGeom>
          <a:noFill/>
        </p:spPr>
        <p:txBody>
          <a:bodyPr wrap="square" rtlCol="0">
            <a:spAutoFit/>
          </a:bodyPr>
          <a:lstStyle/>
          <a:p>
            <a:r>
              <a:rPr lang="en-US" sz="1200" dirty="0" smtClean="0"/>
              <a:t>3PAR: Peer Motion is equivalent to Symmetrix FLM, which is free.  Don’t let the customer get fooled by 3PAR’s selling tactics.  </a:t>
            </a:r>
            <a:endParaRPr lang="en-US" sz="1200" dirty="0"/>
          </a:p>
        </p:txBody>
      </p:sp>
      <p:sp>
        <p:nvSpPr>
          <p:cNvPr id="24" name="Rectangle 23"/>
          <p:cNvSpPr/>
          <p:nvPr/>
        </p:nvSpPr>
        <p:spPr>
          <a:xfrm>
            <a:off x="150855" y="1054777"/>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 name="Rectangle 24"/>
          <p:cNvSpPr/>
          <p:nvPr/>
        </p:nvSpPr>
        <p:spPr>
          <a:xfrm>
            <a:off x="150854" y="2099548"/>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Rectangle 25"/>
          <p:cNvSpPr/>
          <p:nvPr/>
        </p:nvSpPr>
        <p:spPr>
          <a:xfrm>
            <a:off x="150854" y="3090375"/>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7" name="Rectangle 26"/>
          <p:cNvSpPr/>
          <p:nvPr/>
        </p:nvSpPr>
        <p:spPr>
          <a:xfrm>
            <a:off x="150854" y="4070408"/>
            <a:ext cx="914033"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8" name="TextBox 27"/>
          <p:cNvSpPr txBox="1"/>
          <p:nvPr/>
        </p:nvSpPr>
        <p:spPr>
          <a:xfrm>
            <a:off x="970373" y="4140201"/>
            <a:ext cx="8027299" cy="276999"/>
          </a:xfrm>
          <a:prstGeom prst="rect">
            <a:avLst/>
          </a:prstGeom>
          <a:noFill/>
        </p:spPr>
        <p:txBody>
          <a:bodyPr wrap="square" rtlCol="0">
            <a:spAutoFit/>
          </a:bodyPr>
          <a:lstStyle/>
          <a:p>
            <a:r>
              <a:rPr lang="en-US" sz="1200" b="1" dirty="0" smtClean="0"/>
              <a:t>“It’s a complicated enterprise environment, so I don’t need to do a demo”</a:t>
            </a:r>
            <a:endParaRPr lang="en-US" sz="1200" b="1" dirty="0"/>
          </a:p>
        </p:txBody>
      </p:sp>
      <p:sp>
        <p:nvSpPr>
          <p:cNvPr id="29" name="TextBox 28"/>
          <p:cNvSpPr txBox="1"/>
          <p:nvPr/>
        </p:nvSpPr>
        <p:spPr>
          <a:xfrm>
            <a:off x="1179416" y="4440504"/>
            <a:ext cx="7964584" cy="461665"/>
          </a:xfrm>
          <a:prstGeom prst="rect">
            <a:avLst/>
          </a:prstGeom>
          <a:noFill/>
        </p:spPr>
        <p:txBody>
          <a:bodyPr wrap="square" rtlCol="0">
            <a:spAutoFit/>
          </a:bodyPr>
          <a:lstStyle/>
          <a:p>
            <a:r>
              <a:rPr lang="en-US" sz="1200" dirty="0" smtClean="0"/>
              <a:t>3PAR: Will show ease of use and autonomic properties of its software. Don’t let the customer believe that EMC is difficult to use.  Demo SMC or Unisphere.  Show Tier Advisor and Mitrend.  </a:t>
            </a:r>
            <a:endParaRPr lang="en-US" sz="1200" dirty="0"/>
          </a:p>
        </p:txBody>
      </p:sp>
      <p:sp>
        <p:nvSpPr>
          <p:cNvPr id="30" name="Rectangle 29"/>
          <p:cNvSpPr/>
          <p:nvPr/>
        </p:nvSpPr>
        <p:spPr>
          <a:xfrm>
            <a:off x="130817" y="5105400"/>
            <a:ext cx="1242648"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TextBox 30"/>
          <p:cNvSpPr txBox="1"/>
          <p:nvPr/>
        </p:nvSpPr>
        <p:spPr>
          <a:xfrm>
            <a:off x="1295402" y="5156201"/>
            <a:ext cx="8027299" cy="276999"/>
          </a:xfrm>
          <a:prstGeom prst="rect">
            <a:avLst/>
          </a:prstGeom>
          <a:noFill/>
        </p:spPr>
        <p:txBody>
          <a:bodyPr wrap="square" rtlCol="0">
            <a:spAutoFit/>
          </a:bodyPr>
          <a:lstStyle/>
          <a:p>
            <a:r>
              <a:rPr lang="en-US" sz="1200" b="1" dirty="0" smtClean="0"/>
              <a:t>“Why should I check the maintenance?”</a:t>
            </a:r>
            <a:endParaRPr lang="en-US" sz="1200" b="1" dirty="0"/>
          </a:p>
        </p:txBody>
      </p:sp>
      <p:sp>
        <p:nvSpPr>
          <p:cNvPr id="32" name="TextBox 31"/>
          <p:cNvSpPr txBox="1"/>
          <p:nvPr/>
        </p:nvSpPr>
        <p:spPr>
          <a:xfrm>
            <a:off x="1371601" y="5461000"/>
            <a:ext cx="7543800" cy="646331"/>
          </a:xfrm>
          <a:prstGeom prst="rect">
            <a:avLst/>
          </a:prstGeom>
          <a:noFill/>
        </p:spPr>
        <p:txBody>
          <a:bodyPr wrap="square" rtlCol="0">
            <a:spAutoFit/>
          </a:bodyPr>
          <a:lstStyle/>
          <a:p>
            <a:r>
              <a:rPr lang="en-US" sz="1200" dirty="0" smtClean="0"/>
              <a:t>3PAR: SW maintenance can get expensive, they will only bid a portion of the capacity if necessary.  Ask the customer to make sure 3PAR is providing a comparable maintenance term for everything.  </a:t>
            </a:r>
            <a:endParaRPr lang="en-US" sz="1200" dirty="0"/>
          </a:p>
        </p:txBody>
      </p:sp>
      <p:sp>
        <p:nvSpPr>
          <p:cNvPr id="34" name="Rounded Rectangle 33"/>
          <p:cNvSpPr/>
          <p:nvPr/>
        </p:nvSpPr>
        <p:spPr>
          <a:xfrm>
            <a:off x="228600" y="1100519"/>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5" name="Rounded Rectangle 34"/>
          <p:cNvSpPr/>
          <p:nvPr/>
        </p:nvSpPr>
        <p:spPr>
          <a:xfrm>
            <a:off x="228600" y="2091343"/>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Rounded Rectangle 35"/>
          <p:cNvSpPr/>
          <p:nvPr/>
        </p:nvSpPr>
        <p:spPr>
          <a:xfrm>
            <a:off x="228600" y="3092958"/>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Rounded Rectangle 36"/>
          <p:cNvSpPr/>
          <p:nvPr/>
        </p:nvSpPr>
        <p:spPr>
          <a:xfrm>
            <a:off x="228600" y="4099967"/>
            <a:ext cx="8771766" cy="9710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ounded Rectangle 37"/>
          <p:cNvSpPr/>
          <p:nvPr/>
        </p:nvSpPr>
        <p:spPr>
          <a:xfrm>
            <a:off x="228600" y="5096186"/>
            <a:ext cx="8771766" cy="9926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2165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0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20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20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2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0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20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0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0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20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0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20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21" grpId="0"/>
      <p:bldP spid="22" grpId="0"/>
      <p:bldP spid="24" grpId="0"/>
      <p:bldP spid="25" grpId="0"/>
      <p:bldP spid="26" grpId="0"/>
      <p:bldP spid="27" grpId="0"/>
      <p:bldP spid="28" grpId="0"/>
      <p:bldP spid="29" grpId="0"/>
      <p:bldP spid="30" grpId="0"/>
      <p:bldP spid="31" grpId="0"/>
      <p:bldP spid="32" grpId="0"/>
      <p:bldP spid="34" grpId="0" animBg="1"/>
      <p:bldP spid="35" grpId="0" animBg="1"/>
      <p:bldP spid="36"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noFill/>
          <a:ln>
            <a:miter lim="800000"/>
            <a:headEnd/>
            <a:tailEnd/>
          </a:ln>
        </p:spPr>
        <p:txBody>
          <a:bodyPr vert="horz" wrap="square" numCol="1" compatLnSpc="1">
            <a:prstTxWarp prst="textNoShape">
              <a:avLst/>
            </a:prstTxWarp>
          </a:bodyPr>
          <a:lstStyle/>
          <a:p>
            <a:r>
              <a:rPr lang="en-US" dirty="0" smtClean="0">
                <a:latin typeface="MetaNormalLF-Roman"/>
              </a:rPr>
              <a:t>VMAX 10K Counters to 3PAR Messaging</a:t>
            </a:r>
          </a:p>
        </p:txBody>
      </p:sp>
      <p:sp>
        <p:nvSpPr>
          <p:cNvPr id="2" name="Content Placeholder 1"/>
          <p:cNvSpPr>
            <a:spLocks noGrp="1"/>
          </p:cNvSpPr>
          <p:nvPr>
            <p:ph sz="quarter" idx="10"/>
          </p:nvPr>
        </p:nvSpPr>
        <p:spPr/>
        <p:txBody>
          <a:bodyPr>
            <a:normAutofit fontScale="92500" lnSpcReduction="10000"/>
          </a:bodyPr>
          <a:lstStyle/>
          <a:p>
            <a:pPr marL="285750" indent="-285750">
              <a:buFont typeface="Arial" pitchFamily="34" charset="0"/>
              <a:buChar char="•"/>
            </a:pPr>
            <a:r>
              <a:rPr lang="en-US" sz="2000" dirty="0">
                <a:solidFill>
                  <a:schemeClr val="tx2"/>
                </a:solidFill>
              </a:rPr>
              <a:t>Multi-controller Scalability</a:t>
            </a:r>
          </a:p>
          <a:p>
            <a:pPr lvl="1">
              <a:buFont typeface="Arial" pitchFamily="34" charset="0"/>
              <a:buChar char="•"/>
            </a:pPr>
            <a:r>
              <a:rPr lang="en-US" sz="2000" dirty="0" smtClean="0">
                <a:solidFill>
                  <a:schemeClr val="tx1"/>
                </a:solidFill>
              </a:rPr>
              <a:t>VMAX 10K scalability </a:t>
            </a:r>
            <a:r>
              <a:rPr lang="en-US" sz="2000" dirty="0">
                <a:solidFill>
                  <a:schemeClr val="tx1"/>
                </a:solidFill>
              </a:rPr>
              <a:t>to 4 controllers/engines</a:t>
            </a:r>
          </a:p>
          <a:p>
            <a:pPr marL="285750" indent="-285750">
              <a:buFont typeface="Arial" pitchFamily="34" charset="0"/>
              <a:buChar char="•"/>
            </a:pPr>
            <a:r>
              <a:rPr lang="en-US" sz="2000" dirty="0">
                <a:solidFill>
                  <a:schemeClr val="tx2"/>
                </a:solidFill>
              </a:rPr>
              <a:t>Management Ease of Use</a:t>
            </a:r>
          </a:p>
          <a:p>
            <a:pPr lvl="1">
              <a:buFont typeface="Arial" pitchFamily="34" charset="0"/>
              <a:buChar char="•"/>
            </a:pPr>
            <a:r>
              <a:rPr lang="en-US" sz="2000" dirty="0">
                <a:solidFill>
                  <a:schemeClr val="tx1"/>
                </a:solidFill>
              </a:rPr>
              <a:t>SMC and </a:t>
            </a:r>
            <a:r>
              <a:rPr lang="en-US" sz="2000" dirty="0" smtClean="0">
                <a:solidFill>
                  <a:schemeClr val="tx1"/>
                </a:solidFill>
              </a:rPr>
              <a:t>tools are easy to use</a:t>
            </a:r>
            <a:endParaRPr lang="en-US" sz="2000" dirty="0">
              <a:solidFill>
                <a:schemeClr val="tx1"/>
              </a:solidFill>
            </a:endParaRPr>
          </a:p>
          <a:p>
            <a:pPr lvl="2">
              <a:buFont typeface="Arial" pitchFamily="34" charset="0"/>
              <a:buChar char="•"/>
            </a:pPr>
            <a:r>
              <a:rPr lang="en-US" sz="1600" dirty="0" smtClean="0">
                <a:solidFill>
                  <a:schemeClr val="tx1"/>
                </a:solidFill>
              </a:rPr>
              <a:t>However, RP </a:t>
            </a:r>
            <a:r>
              <a:rPr lang="en-US" sz="1600" dirty="0">
                <a:solidFill>
                  <a:schemeClr val="tx1"/>
                </a:solidFill>
              </a:rPr>
              <a:t>is a separate management experience</a:t>
            </a:r>
          </a:p>
          <a:p>
            <a:pPr lvl="1">
              <a:buFont typeface="Arial" pitchFamily="34" charset="0"/>
              <a:buChar char="•"/>
            </a:pPr>
            <a:r>
              <a:rPr lang="en-US" sz="2000" dirty="0">
                <a:solidFill>
                  <a:schemeClr val="tx1"/>
                </a:solidFill>
              </a:rPr>
              <a:t>Do crisp demos (don’t drag out demo showing all features)</a:t>
            </a:r>
          </a:p>
          <a:p>
            <a:pPr marL="285750" indent="-285750">
              <a:buFont typeface="Arial" pitchFamily="34" charset="0"/>
              <a:buChar char="•"/>
            </a:pPr>
            <a:r>
              <a:rPr lang="en-US" sz="2000" dirty="0">
                <a:solidFill>
                  <a:schemeClr val="tx2"/>
                </a:solidFill>
              </a:rPr>
              <a:t>Snapshots</a:t>
            </a:r>
          </a:p>
          <a:p>
            <a:pPr lvl="1">
              <a:buFont typeface="Arial" pitchFamily="34" charset="0"/>
              <a:buChar char="•"/>
            </a:pPr>
            <a:r>
              <a:rPr lang="en-US" sz="2000" dirty="0">
                <a:solidFill>
                  <a:schemeClr val="tx1"/>
                </a:solidFill>
              </a:rPr>
              <a:t>TimeFinder No-Copy </a:t>
            </a:r>
            <a:r>
              <a:rPr lang="en-US" sz="2000" dirty="0" smtClean="0">
                <a:solidFill>
                  <a:schemeClr val="tx1"/>
                </a:solidFill>
              </a:rPr>
              <a:t>offered</a:t>
            </a:r>
            <a:r>
              <a:rPr lang="en-US" sz="2000" dirty="0">
                <a:solidFill>
                  <a:schemeClr val="tx1"/>
                </a:solidFill>
              </a:rPr>
              <a:t> </a:t>
            </a:r>
            <a:r>
              <a:rPr lang="en-US" sz="2000" dirty="0" smtClean="0">
                <a:solidFill>
                  <a:schemeClr val="tx1"/>
                </a:solidFill>
              </a:rPr>
              <a:t>and RecoverPoint CDP</a:t>
            </a:r>
            <a:endParaRPr lang="en-US" sz="2000" dirty="0">
              <a:solidFill>
                <a:schemeClr val="tx1"/>
              </a:solidFill>
            </a:endParaRPr>
          </a:p>
          <a:p>
            <a:pPr marL="285750" indent="-285750">
              <a:buFont typeface="Arial" pitchFamily="34" charset="0"/>
              <a:buChar char="•"/>
            </a:pPr>
            <a:r>
              <a:rPr lang="en-US" sz="2000" dirty="0">
                <a:solidFill>
                  <a:schemeClr val="tx2"/>
                </a:solidFill>
              </a:rPr>
              <a:t>Performance (SPC-1 Benchmark)</a:t>
            </a:r>
          </a:p>
          <a:p>
            <a:pPr lvl="1">
              <a:buFont typeface="Arial" pitchFamily="34" charset="0"/>
              <a:buChar char="•"/>
            </a:pPr>
            <a:r>
              <a:rPr lang="en-US" sz="2000" dirty="0">
                <a:solidFill>
                  <a:schemeClr val="tx1"/>
                </a:solidFill>
              </a:rPr>
              <a:t>Need to discuss real world and why EMC does not participate – point out that </a:t>
            </a:r>
            <a:r>
              <a:rPr lang="en-US" sz="2000" dirty="0" smtClean="0">
                <a:solidFill>
                  <a:schemeClr val="tx1"/>
                </a:solidFill>
              </a:rPr>
              <a:t>3PAR </a:t>
            </a:r>
            <a:r>
              <a:rPr lang="en-US" sz="2000" dirty="0">
                <a:solidFill>
                  <a:schemeClr val="tx1"/>
                </a:solidFill>
              </a:rPr>
              <a:t>was 8X more expensive than former #1</a:t>
            </a:r>
          </a:p>
          <a:p>
            <a:pPr marL="285750" indent="-285750">
              <a:buFont typeface="Arial" pitchFamily="34" charset="0"/>
              <a:buChar char="•"/>
            </a:pPr>
            <a:r>
              <a:rPr lang="en-US" sz="2000" dirty="0">
                <a:solidFill>
                  <a:schemeClr val="tx2"/>
                </a:solidFill>
              </a:rPr>
              <a:t>Price and bundling with HP servers &amp; support</a:t>
            </a:r>
          </a:p>
          <a:p>
            <a:pPr lvl="1">
              <a:buFont typeface="Arial" pitchFamily="34" charset="0"/>
              <a:buChar char="•"/>
            </a:pPr>
            <a:r>
              <a:rPr lang="en-US" sz="2000" dirty="0">
                <a:solidFill>
                  <a:schemeClr val="tx1"/>
                </a:solidFill>
              </a:rPr>
              <a:t>Use </a:t>
            </a:r>
            <a:r>
              <a:rPr lang="en-US" sz="2000" dirty="0" smtClean="0">
                <a:solidFill>
                  <a:schemeClr val="tx1"/>
                </a:solidFill>
              </a:rPr>
              <a:t>VMAX 10K </a:t>
            </a:r>
            <a:r>
              <a:rPr lang="en-US" sz="2000" dirty="0">
                <a:solidFill>
                  <a:schemeClr val="tx1"/>
                </a:solidFill>
              </a:rPr>
              <a:t>software </a:t>
            </a:r>
            <a:r>
              <a:rPr lang="en-US" sz="2000" dirty="0" smtClean="0">
                <a:solidFill>
                  <a:schemeClr val="tx1"/>
                </a:solidFill>
              </a:rPr>
              <a:t>bundles</a:t>
            </a:r>
          </a:p>
          <a:p>
            <a:pPr lvl="1">
              <a:buFont typeface="Arial" pitchFamily="34" charset="0"/>
              <a:buChar char="•"/>
            </a:pPr>
            <a:r>
              <a:rPr lang="en-US" sz="2000" dirty="0">
                <a:solidFill>
                  <a:schemeClr val="tx1"/>
                </a:solidFill>
              </a:rPr>
              <a:t>Upgrade prices for multiple engines recently </a:t>
            </a:r>
            <a:r>
              <a:rPr lang="en-US" sz="2000" dirty="0" smtClean="0">
                <a:solidFill>
                  <a:schemeClr val="tx1"/>
                </a:solidFill>
              </a:rPr>
              <a:t>reduced</a:t>
            </a:r>
          </a:p>
          <a:p>
            <a:pPr lvl="1">
              <a:buFont typeface="Arial" pitchFamily="34" charset="0"/>
              <a:buChar char="•"/>
            </a:pPr>
            <a:endParaRPr lang="en-US" sz="2000" dirty="0">
              <a:solidFill>
                <a:schemeClr val="tx1"/>
              </a:solidFill>
            </a:endParaRPr>
          </a:p>
        </p:txBody>
      </p:sp>
    </p:spTree>
    <p:extLst>
      <p:ext uri="{BB962C8B-B14F-4D97-AF65-F5344CB8AC3E}">
        <p14:creationId xmlns:p14="http://schemas.microsoft.com/office/powerpoint/2010/main" val="387172208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0"/>
          </p:nvPr>
        </p:nvSpPr>
        <p:spPr/>
        <p:txBody>
          <a:bodyPr/>
          <a:lstStyle/>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2"/>
              </a:rPr>
              <a:t>ECN- Partners</a:t>
            </a:r>
            <a:endParaRPr lang="en-US" sz="2000" dirty="0" smtClean="0">
              <a:solidFill>
                <a:schemeClr val="tx1"/>
              </a:solidFill>
              <a:latin typeface="MetaNormalLF-Roman" pitchFamily="34" charset="0"/>
            </a:endParaRPr>
          </a:p>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3"/>
              </a:rPr>
              <a:t>VMAX Deal Support Desk</a:t>
            </a:r>
            <a:endParaRPr lang="en-US" sz="2000" dirty="0" smtClean="0">
              <a:solidFill>
                <a:schemeClr val="tx1"/>
              </a:solidFill>
              <a:latin typeface="MetaNormalLF-Roman" pitchFamily="34" charset="0"/>
            </a:endParaRPr>
          </a:p>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4"/>
              </a:rPr>
              <a:t>VMAX 10K on Powerlink</a:t>
            </a:r>
            <a:endParaRPr lang="en-US" sz="2000" dirty="0" smtClean="0">
              <a:solidFill>
                <a:schemeClr val="tx1"/>
              </a:solidFill>
              <a:latin typeface="MetaNormalLF-Roman" pitchFamily="34" charset="0"/>
            </a:endParaRPr>
          </a:p>
          <a:p>
            <a:pPr lvl="1">
              <a:spcBef>
                <a:spcPts val="0"/>
              </a:spcBef>
              <a:buClr>
                <a:srgbClr val="2C95DD"/>
              </a:buClr>
              <a:buFont typeface="Arial" pitchFamily="34" charset="0"/>
              <a:buChar char="–"/>
              <a:defRPr/>
            </a:pPr>
            <a:r>
              <a:rPr lang="en-US" sz="1800" dirty="0" smtClean="0">
                <a:solidFill>
                  <a:schemeClr val="tx1"/>
                </a:solidFill>
                <a:latin typeface="MetaNormalLF-Roman" pitchFamily="34" charset="0"/>
              </a:rPr>
              <a:t>Sales tools, collaterals, presentations, and more</a:t>
            </a:r>
            <a:br>
              <a:rPr lang="en-US" sz="1800" dirty="0" smtClean="0">
                <a:solidFill>
                  <a:schemeClr val="tx1"/>
                </a:solidFill>
                <a:latin typeface="MetaNormalLF-Roman" pitchFamily="34" charset="0"/>
              </a:rPr>
            </a:br>
            <a:r>
              <a:rPr lang="en-US" sz="1800" dirty="0" smtClean="0">
                <a:solidFill>
                  <a:schemeClr val="tx1"/>
                </a:solidFill>
                <a:latin typeface="MetaNormalLF-Roman" pitchFamily="34" charset="0"/>
              </a:rPr>
              <a:t>Portal</a:t>
            </a:r>
          </a:p>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5"/>
              </a:rPr>
              <a:t>vLabs</a:t>
            </a:r>
            <a:endParaRPr lang="en-US" sz="2000" dirty="0" smtClean="0">
              <a:solidFill>
                <a:schemeClr val="tx1"/>
              </a:solidFill>
              <a:latin typeface="MetaNormalLF-Roman" pitchFamily="34" charset="0"/>
            </a:endParaRPr>
          </a:p>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6"/>
              </a:rPr>
              <a:t>Demo Center</a:t>
            </a:r>
            <a:endParaRPr lang="en-US" sz="2000" dirty="0" smtClean="0">
              <a:solidFill>
                <a:schemeClr val="tx1"/>
              </a:solidFill>
              <a:latin typeface="MetaNormalLF-Roman" pitchFamily="34" charset="0"/>
            </a:endParaRPr>
          </a:p>
          <a:p>
            <a:pPr>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7"/>
              </a:rPr>
              <a:t>Partner Development Portal</a:t>
            </a:r>
            <a:r>
              <a:rPr lang="en-US" sz="2000" dirty="0" smtClean="0">
                <a:solidFill>
                  <a:schemeClr val="tx1"/>
                </a:solidFill>
                <a:latin typeface="MetaNormalLF-Roman" pitchFamily="34" charset="0"/>
              </a:rPr>
              <a:t>: Click Sales Accreditation or VSE to access VMAX 10K module</a:t>
            </a:r>
          </a:p>
          <a:p>
            <a:pPr>
              <a:spcBef>
                <a:spcPts val="0"/>
              </a:spcBef>
              <a:buClr>
                <a:srgbClr val="2C95DD"/>
              </a:buClr>
              <a:buFont typeface="Arial" pitchFamily="34" charset="0"/>
              <a:buChar char="•"/>
              <a:defRPr/>
            </a:pPr>
            <a:r>
              <a:rPr lang="en-US" sz="2000" dirty="0" smtClean="0">
                <a:solidFill>
                  <a:schemeClr val="tx1"/>
                </a:solidFill>
                <a:latin typeface="MetaNormalLF-Roman" pitchFamily="34" charset="0"/>
                <a:hlinkClick r:id="rId8"/>
              </a:rPr>
              <a:t>Competitive Content </a:t>
            </a:r>
            <a:r>
              <a:rPr lang="en-US" sz="2000" dirty="0" smtClean="0">
                <a:solidFill>
                  <a:schemeClr val="tx1"/>
                </a:solidFill>
                <a:latin typeface="MetaNormalLF-Roman" pitchFamily="34" charset="0"/>
              </a:rPr>
              <a:t>(Powerlink)</a:t>
            </a:r>
          </a:p>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rPr>
              <a:t>Partner Support Center:</a:t>
            </a:r>
          </a:p>
          <a:p>
            <a:pPr lvl="1">
              <a:spcBef>
                <a:spcPts val="0"/>
              </a:spcBef>
              <a:buClr>
                <a:srgbClr val="2C95DD"/>
              </a:buClr>
              <a:buFont typeface="Arial" pitchFamily="34" charset="0"/>
              <a:buChar char="–"/>
              <a:defRPr/>
            </a:pPr>
            <a:r>
              <a:rPr lang="en-US" sz="1800" dirty="0" smtClean="0">
                <a:solidFill>
                  <a:schemeClr val="tx1"/>
                </a:solidFill>
                <a:hlinkClick r:id="rId9"/>
              </a:rPr>
              <a:t>PSCNA@emc.com</a:t>
            </a:r>
            <a:r>
              <a:rPr lang="en-US" sz="1800" dirty="0" smtClean="0">
                <a:solidFill>
                  <a:schemeClr val="tx1"/>
                </a:solidFill>
              </a:rPr>
              <a:t> </a:t>
            </a:r>
            <a:r>
              <a:rPr lang="en-US" sz="1800" dirty="0" smtClean="0">
                <a:solidFill>
                  <a:schemeClr val="tx1"/>
                </a:solidFill>
                <a:latin typeface="MetaNormalLF-Roman" pitchFamily="34" charset="0"/>
              </a:rPr>
              <a:t> (NA)</a:t>
            </a:r>
            <a:endParaRPr lang="en-US" sz="1800" dirty="0" smtClean="0">
              <a:solidFill>
                <a:schemeClr val="tx1"/>
              </a:solidFill>
              <a:latin typeface="MetaNormalLF-Roman" pitchFamily="34" charset="0"/>
              <a:hlinkClick r:id="rId9"/>
            </a:endParaRPr>
          </a:p>
          <a:p>
            <a:pPr lvl="1">
              <a:spcBef>
                <a:spcPts val="0"/>
              </a:spcBef>
              <a:buClr>
                <a:srgbClr val="2C95DD"/>
              </a:buClr>
              <a:buFont typeface="Arial" pitchFamily="34" charset="0"/>
              <a:buChar char="–"/>
              <a:defRPr/>
            </a:pPr>
            <a:r>
              <a:rPr lang="en-US" sz="1800" dirty="0" smtClean="0">
                <a:hlinkClick r:id="rId10"/>
              </a:rPr>
              <a:t>PSCEMEA@emc.com</a:t>
            </a:r>
            <a:r>
              <a:rPr lang="en-US" sz="1800" dirty="0" smtClean="0"/>
              <a:t> (EMEA)</a:t>
            </a:r>
          </a:p>
          <a:p>
            <a:pPr lvl="1">
              <a:spcBef>
                <a:spcPts val="0"/>
              </a:spcBef>
              <a:buClr>
                <a:srgbClr val="2C95DD"/>
              </a:buClr>
              <a:buFont typeface="Arial" pitchFamily="34" charset="0"/>
              <a:buChar char="–"/>
              <a:defRPr/>
            </a:pPr>
            <a:r>
              <a:rPr lang="en-US" sz="1800" u="sng" dirty="0" smtClean="0">
                <a:hlinkClick r:id="rId11"/>
              </a:rPr>
              <a:t>PSC-APJ@emc.com</a:t>
            </a:r>
            <a:r>
              <a:rPr lang="en-US" sz="1800" dirty="0" smtClean="0"/>
              <a:t> (APJ)</a:t>
            </a:r>
            <a:endParaRPr lang="en-US" sz="1800" dirty="0" smtClean="0">
              <a:solidFill>
                <a:schemeClr val="tx1"/>
              </a:solidFill>
              <a:latin typeface="MetaNormalLF-Roman" pitchFamily="34" charset="0"/>
              <a:hlinkClick r:id="rId9"/>
            </a:endParaRPr>
          </a:p>
          <a:p>
            <a:pPr lvl="0">
              <a:spcBef>
                <a:spcPts val="0"/>
              </a:spcBef>
              <a:buClr>
                <a:srgbClr val="2C95DD"/>
              </a:buClr>
              <a:buFont typeface="Arial" pitchFamily="34" charset="0"/>
              <a:buChar char="•"/>
              <a:defRPr/>
            </a:pPr>
            <a:r>
              <a:rPr lang="en-US" sz="2000" dirty="0" smtClean="0">
                <a:solidFill>
                  <a:schemeClr val="tx1"/>
                </a:solidFill>
                <a:latin typeface="MetaNormalLF-Roman" pitchFamily="34" charset="0"/>
              </a:rPr>
              <a:t>Partner Technical Support:</a:t>
            </a:r>
          </a:p>
          <a:p>
            <a:pPr lvl="1">
              <a:spcBef>
                <a:spcPts val="0"/>
              </a:spcBef>
              <a:buClr>
                <a:srgbClr val="2C95DD"/>
              </a:buClr>
              <a:buFont typeface="Arial" pitchFamily="34" charset="0"/>
              <a:buChar char="–"/>
              <a:defRPr/>
            </a:pPr>
            <a:r>
              <a:rPr lang="en-US" sz="1800" dirty="0" smtClean="0">
                <a:solidFill>
                  <a:schemeClr val="tx1"/>
                </a:solidFill>
                <a:latin typeface="MetaNormalLF-Roman" pitchFamily="34" charset="0"/>
              </a:rPr>
              <a:t>Pre-sale technical/product specific questions</a:t>
            </a:r>
          </a:p>
          <a:p>
            <a:pPr lvl="1">
              <a:spcBef>
                <a:spcPts val="0"/>
              </a:spcBef>
              <a:buClr>
                <a:srgbClr val="2C95DD"/>
              </a:buClr>
              <a:buFont typeface="Arial" pitchFamily="34" charset="0"/>
              <a:buChar char="–"/>
              <a:defRPr/>
            </a:pPr>
            <a:r>
              <a:rPr lang="en-US" sz="1800" dirty="0" smtClean="0">
                <a:solidFill>
                  <a:schemeClr val="tx1"/>
                </a:solidFill>
                <a:latin typeface="MetaNormalLF-Roman" pitchFamily="34" charset="0"/>
                <a:hlinkClick r:id="rId12"/>
              </a:rPr>
              <a:t>PartnerTechSupport@emc.com</a:t>
            </a:r>
            <a:endParaRPr lang="en-US" sz="1800" dirty="0" smtClean="0">
              <a:solidFill>
                <a:schemeClr val="tx1"/>
              </a:solidFill>
              <a:latin typeface="MetaNormalLF-Roman" pitchFamily="34" charset="0"/>
            </a:endParaRPr>
          </a:p>
          <a:p>
            <a:pPr lvl="1">
              <a:spcBef>
                <a:spcPts val="0"/>
              </a:spcBef>
              <a:buClr>
                <a:srgbClr val="2C95DD"/>
              </a:buClr>
              <a:buNone/>
              <a:defRPr/>
            </a:pPr>
            <a:r>
              <a:rPr lang="en-US" sz="1800" dirty="0" smtClean="0">
                <a:solidFill>
                  <a:schemeClr val="tx1"/>
                </a:solidFill>
                <a:latin typeface="MetaNormalLF-Roman" pitchFamily="34" charset="0"/>
              </a:rPr>
              <a:t/>
            </a:r>
            <a:br>
              <a:rPr lang="en-US" sz="1800" dirty="0" smtClean="0">
                <a:solidFill>
                  <a:schemeClr val="tx1"/>
                </a:solidFill>
                <a:latin typeface="MetaNormalLF-Roman" pitchFamily="34" charset="0"/>
              </a:rPr>
            </a:br>
            <a:endParaRPr lang="en-US" sz="1800" dirty="0" smtClean="0">
              <a:solidFill>
                <a:schemeClr val="tx1"/>
              </a:solidFill>
              <a:latin typeface="MetaNormalLF-Roman" pitchFamily="34" charset="0"/>
            </a:endParaRPr>
          </a:p>
          <a:p>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 Aways</a:t>
            </a:r>
            <a:endParaRPr lang="en-US" dirty="0"/>
          </a:p>
        </p:txBody>
      </p:sp>
      <p:sp>
        <p:nvSpPr>
          <p:cNvPr id="3" name="Content Placeholder 2"/>
          <p:cNvSpPr>
            <a:spLocks noGrp="1"/>
          </p:cNvSpPr>
          <p:nvPr>
            <p:ph sz="quarter" idx="10"/>
          </p:nvPr>
        </p:nvSpPr>
        <p:spPr/>
        <p:txBody>
          <a:bodyPr/>
          <a:lstStyle/>
          <a:p>
            <a:r>
              <a:rPr lang="en-US" dirty="0" smtClean="0"/>
              <a:t>Take the new Velocity VMAX 10K Sales and SE level education</a:t>
            </a:r>
          </a:p>
          <a:p>
            <a:r>
              <a:rPr lang="en-US" dirty="0" smtClean="0"/>
              <a:t>Review the demos and vLabs, use them with your customers!</a:t>
            </a:r>
          </a:p>
          <a:p>
            <a:r>
              <a:rPr lang="en-US" dirty="0" smtClean="0"/>
              <a:t>Start identifying sales opportunities</a:t>
            </a:r>
          </a:p>
          <a:p>
            <a:pPr lvl="1"/>
            <a:r>
              <a:rPr lang="en-US" dirty="0" smtClean="0"/>
              <a:t>Against HP 3PAR</a:t>
            </a:r>
          </a:p>
          <a:p>
            <a:pPr lvl="1"/>
            <a:r>
              <a:rPr lang="en-US" dirty="0" smtClean="0"/>
              <a:t>Top VMAX 10K Focus Areas</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Autofit/>
          </a:bodyPr>
          <a:lstStyle/>
          <a:p>
            <a:pPr>
              <a:lnSpc>
                <a:spcPts val="3600"/>
              </a:lnSpc>
            </a:pPr>
            <a:r>
              <a:rPr lang="en-US" dirty="0" smtClean="0">
                <a:solidFill>
                  <a:schemeClr val="tx2"/>
                </a:solidFill>
                <a:latin typeface="Verdana" pitchFamily="34" charset="0"/>
              </a:rPr>
              <a:t>A Comprehensive Portfolio to Meet Customer Needs</a:t>
            </a:r>
          </a:p>
        </p:txBody>
      </p:sp>
      <p:grpSp>
        <p:nvGrpSpPr>
          <p:cNvPr id="2" name="Group 64"/>
          <p:cNvGrpSpPr>
            <a:grpSpLocks/>
          </p:cNvGrpSpPr>
          <p:nvPr/>
        </p:nvGrpSpPr>
        <p:grpSpPr bwMode="auto">
          <a:xfrm>
            <a:off x="304800" y="1295400"/>
            <a:ext cx="8534400" cy="4675143"/>
            <a:chOff x="349080" y="1219200"/>
            <a:chExt cx="9696913" cy="4852931"/>
          </a:xfrm>
        </p:grpSpPr>
        <p:sp>
          <p:nvSpPr>
            <p:cNvPr id="38942" name="Freeform 4"/>
            <p:cNvSpPr>
              <a:spLocks/>
            </p:cNvSpPr>
            <p:nvPr/>
          </p:nvSpPr>
          <p:spPr bwMode="gray">
            <a:xfrm>
              <a:off x="648612" y="1219200"/>
              <a:ext cx="8477846" cy="4572000"/>
            </a:xfrm>
            <a:custGeom>
              <a:avLst/>
              <a:gdLst>
                <a:gd name="T0" fmla="*/ 2147483647 w 4718"/>
                <a:gd name="T1" fmla="*/ 0 h 2721"/>
                <a:gd name="T2" fmla="*/ 2147483647 w 4718"/>
                <a:gd name="T3" fmla="*/ 2147483647 h 2721"/>
                <a:gd name="T4" fmla="*/ 2147483647 w 4718"/>
                <a:gd name="T5" fmla="*/ 2147483647 h 2721"/>
                <a:gd name="T6" fmla="*/ 0 w 4718"/>
                <a:gd name="T7" fmla="*/ 2147483647 h 2721"/>
                <a:gd name="T8" fmla="*/ 0 w 4718"/>
                <a:gd name="T9" fmla="*/ 2147483647 h 2721"/>
                <a:gd name="T10" fmla="*/ 2147483647 w 4718"/>
                <a:gd name="T11" fmla="*/ 2147483647 h 2721"/>
                <a:gd name="T12" fmla="*/ 2147483647 w 4718"/>
                <a:gd name="T13" fmla="*/ 2147483647 h 2721"/>
                <a:gd name="T14" fmla="*/ 2147483647 w 4718"/>
                <a:gd name="T15" fmla="*/ 0 h 2721"/>
                <a:gd name="T16" fmla="*/ 0 60000 65536"/>
                <a:gd name="T17" fmla="*/ 0 60000 65536"/>
                <a:gd name="T18" fmla="*/ 0 60000 65536"/>
                <a:gd name="T19" fmla="*/ 0 60000 65536"/>
                <a:gd name="T20" fmla="*/ 0 60000 65536"/>
                <a:gd name="T21" fmla="*/ 0 60000 65536"/>
                <a:gd name="T22" fmla="*/ 0 60000 65536"/>
                <a:gd name="T23" fmla="*/ 0 60000 65536"/>
                <a:gd name="T24" fmla="*/ 0 w 4718"/>
                <a:gd name="T25" fmla="*/ 0 h 2721"/>
                <a:gd name="T26" fmla="*/ 4718 w 4718"/>
                <a:gd name="T27" fmla="*/ 2721 h 27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18" h="2721">
                  <a:moveTo>
                    <a:pt x="4718" y="0"/>
                  </a:moveTo>
                  <a:cubicBezTo>
                    <a:pt x="4591" y="71"/>
                    <a:pt x="4410" y="181"/>
                    <a:pt x="4065" y="254"/>
                  </a:cubicBezTo>
                  <a:cubicBezTo>
                    <a:pt x="4155" y="308"/>
                    <a:pt x="4246" y="362"/>
                    <a:pt x="4246" y="362"/>
                  </a:cubicBezTo>
                  <a:cubicBezTo>
                    <a:pt x="3575" y="925"/>
                    <a:pt x="2183" y="1825"/>
                    <a:pt x="0" y="1705"/>
                  </a:cubicBezTo>
                  <a:lnTo>
                    <a:pt x="0" y="2721"/>
                  </a:lnTo>
                  <a:cubicBezTo>
                    <a:pt x="0" y="2721"/>
                    <a:pt x="3012" y="2576"/>
                    <a:pt x="4391" y="580"/>
                  </a:cubicBezTo>
                  <a:lnTo>
                    <a:pt x="4500" y="906"/>
                  </a:lnTo>
                  <a:cubicBezTo>
                    <a:pt x="4500" y="906"/>
                    <a:pt x="4545" y="395"/>
                    <a:pt x="4718" y="0"/>
                  </a:cubicBezTo>
                  <a:close/>
                </a:path>
              </a:pathLst>
            </a:custGeom>
            <a:solidFill>
              <a:srgbClr val="E8E8E8"/>
            </a:solidFill>
            <a:ln w="9525">
              <a:noFill/>
              <a:round/>
              <a:headEnd/>
              <a:tailEnd/>
            </a:ln>
          </p:spPr>
          <p:txBody>
            <a:bodyPr lIns="0" tIns="0" rIns="0" bIns="0" anchor="ctr"/>
            <a:lstStyle/>
            <a:p>
              <a:endParaRPr lang="en-US" dirty="0"/>
            </a:p>
          </p:txBody>
        </p:sp>
        <p:sp>
          <p:nvSpPr>
            <p:cNvPr id="23" name="TextBox 22"/>
            <p:cNvSpPr txBox="1"/>
            <p:nvPr/>
          </p:nvSpPr>
          <p:spPr bwMode="gray">
            <a:xfrm>
              <a:off x="2180454" y="5272960"/>
              <a:ext cx="3439147" cy="255584"/>
            </a:xfrm>
            <a:prstGeom prst="rect">
              <a:avLst/>
            </a:prstGeom>
            <a:noFill/>
          </p:spPr>
          <p:txBody>
            <a:bodyPr wrap="none" lIns="0" tIns="0" rIns="0" bIns="0">
              <a:spAutoFit/>
            </a:bodyPr>
            <a:lstStyle/>
            <a:p>
              <a:pPr>
                <a:defRPr/>
              </a:pPr>
              <a:r>
                <a:rPr lang="en-US" sz="1600" dirty="0">
                  <a:solidFill>
                    <a:schemeClr val="accent5"/>
                  </a:solidFill>
                </a:rPr>
                <a:t>Simple. Efficient. Affordable.</a:t>
              </a:r>
            </a:p>
          </p:txBody>
        </p:sp>
        <p:sp>
          <p:nvSpPr>
            <p:cNvPr id="38944" name="TextBox 23"/>
            <p:cNvSpPr txBox="1">
              <a:spLocks noChangeArrowheads="1"/>
            </p:cNvSpPr>
            <p:nvPr/>
          </p:nvSpPr>
          <p:spPr bwMode="gray">
            <a:xfrm>
              <a:off x="4220808" y="4607232"/>
              <a:ext cx="3233769" cy="255584"/>
            </a:xfrm>
            <a:prstGeom prst="rect">
              <a:avLst/>
            </a:prstGeom>
            <a:noFill/>
            <a:ln w="9525">
              <a:noFill/>
              <a:miter lim="800000"/>
              <a:headEnd/>
              <a:tailEnd/>
            </a:ln>
          </p:spPr>
          <p:txBody>
            <a:bodyPr wrap="none" lIns="0" tIns="0" rIns="0" bIns="0">
              <a:spAutoFit/>
            </a:bodyPr>
            <a:lstStyle/>
            <a:p>
              <a:r>
                <a:rPr lang="en-US" sz="1600" dirty="0">
                  <a:solidFill>
                    <a:schemeClr val="accent2"/>
                  </a:solidFill>
                </a:rPr>
                <a:t>Simple. Efficient. Powerful.</a:t>
              </a:r>
            </a:p>
          </p:txBody>
        </p:sp>
        <p:sp>
          <p:nvSpPr>
            <p:cNvPr id="25" name="TextBox 24"/>
            <p:cNvSpPr txBox="1"/>
            <p:nvPr/>
          </p:nvSpPr>
          <p:spPr bwMode="gray">
            <a:xfrm>
              <a:off x="5944458" y="3900287"/>
              <a:ext cx="3014812" cy="255584"/>
            </a:xfrm>
            <a:prstGeom prst="rect">
              <a:avLst/>
            </a:prstGeom>
            <a:noFill/>
          </p:spPr>
          <p:txBody>
            <a:bodyPr wrap="none" lIns="0" tIns="0" rIns="0" bIns="0">
              <a:spAutoFit/>
            </a:bodyPr>
            <a:lstStyle/>
            <a:p>
              <a:pPr>
                <a:defRPr/>
              </a:pPr>
              <a:r>
                <a:rPr lang="en-US" sz="1600" dirty="0">
                  <a:solidFill>
                    <a:schemeClr val="accent4">
                      <a:lumMod val="50000"/>
                    </a:schemeClr>
                  </a:solidFill>
                </a:rPr>
                <a:t>Trusted. Smart. Efficient.</a:t>
              </a:r>
            </a:p>
          </p:txBody>
        </p:sp>
        <p:grpSp>
          <p:nvGrpSpPr>
            <p:cNvPr id="3" name="Group 25"/>
            <p:cNvGrpSpPr>
              <a:grpSpLocks/>
            </p:cNvGrpSpPr>
            <p:nvPr/>
          </p:nvGrpSpPr>
          <p:grpSpPr bwMode="auto">
            <a:xfrm>
              <a:off x="6117071" y="1851982"/>
              <a:ext cx="1885563" cy="1371028"/>
              <a:chOff x="5807738" y="1615757"/>
              <a:chExt cx="1885563" cy="1371028"/>
            </a:xfrm>
          </p:grpSpPr>
          <p:sp>
            <p:nvSpPr>
              <p:cNvPr id="27" name="Oval 26"/>
              <p:cNvSpPr/>
              <p:nvPr/>
            </p:nvSpPr>
            <p:spPr bwMode="gray">
              <a:xfrm>
                <a:off x="5981181" y="1615757"/>
                <a:ext cx="1601359" cy="1371028"/>
              </a:xfrm>
              <a:prstGeom prst="ellipse">
                <a:avLst/>
              </a:prstGeom>
              <a:solidFill>
                <a:schemeClr val="accent1">
                  <a:lumMod val="60000"/>
                  <a:lumOff val="40000"/>
                  <a:alpha val="5019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32"/>
              <p:cNvGrpSpPr>
                <a:grpSpLocks noChangeAspect="1"/>
              </p:cNvGrpSpPr>
              <p:nvPr/>
            </p:nvGrpSpPr>
            <p:grpSpPr bwMode="auto">
              <a:xfrm>
                <a:off x="6071319" y="1891751"/>
                <a:ext cx="1358399" cy="859537"/>
                <a:chOff x="7859822" y="-121145"/>
                <a:chExt cx="2716796" cy="1719074"/>
              </a:xfrm>
            </p:grpSpPr>
            <p:pic>
              <p:nvPicPr>
                <p:cNvPr id="38972" name="Picture 18" descr="symm v-max 3bay"/>
                <p:cNvPicPr>
                  <a:picLocks noChangeAspect="1" noChangeArrowheads="1"/>
                </p:cNvPicPr>
                <p:nvPr/>
              </p:nvPicPr>
              <p:blipFill>
                <a:blip r:embed="rId3" cstate="print"/>
                <a:srcRect/>
                <a:stretch>
                  <a:fillRect/>
                </a:stretch>
              </p:blipFill>
              <p:spPr bwMode="gray">
                <a:xfrm>
                  <a:off x="8507123" y="-121143"/>
                  <a:ext cx="2069495" cy="1719072"/>
                </a:xfrm>
                <a:prstGeom prst="rect">
                  <a:avLst/>
                </a:prstGeom>
                <a:noFill/>
                <a:ln w="9525">
                  <a:noFill/>
                  <a:miter lim="800000"/>
                  <a:headEnd/>
                  <a:tailEnd/>
                </a:ln>
              </p:spPr>
            </p:pic>
            <p:pic>
              <p:nvPicPr>
                <p:cNvPr id="38973" name="Picture 43" descr="Symm v-max 1bay thin"/>
                <p:cNvPicPr>
                  <a:picLocks noChangeAspect="1" noChangeArrowheads="1"/>
                </p:cNvPicPr>
                <p:nvPr/>
              </p:nvPicPr>
              <p:blipFill>
                <a:blip r:embed="rId4" cstate="print"/>
                <a:srcRect/>
                <a:stretch>
                  <a:fillRect/>
                </a:stretch>
              </p:blipFill>
              <p:spPr bwMode="gray">
                <a:xfrm>
                  <a:off x="7859822" y="-121145"/>
                  <a:ext cx="561087" cy="1719072"/>
                </a:xfrm>
                <a:prstGeom prst="rect">
                  <a:avLst/>
                </a:prstGeom>
                <a:noFill/>
                <a:ln w="9525">
                  <a:noFill/>
                  <a:miter lim="800000"/>
                  <a:headEnd/>
                  <a:tailEnd/>
                </a:ln>
              </p:spPr>
            </p:pic>
          </p:grpSp>
          <p:sp>
            <p:nvSpPr>
              <p:cNvPr id="38971" name="Rectangle 28"/>
              <p:cNvSpPr>
                <a:spLocks noChangeArrowheads="1"/>
              </p:cNvSpPr>
              <p:nvPr/>
            </p:nvSpPr>
            <p:spPr bwMode="gray">
              <a:xfrm>
                <a:off x="5807738" y="1615827"/>
                <a:ext cx="1885563" cy="255584"/>
              </a:xfrm>
              <a:prstGeom prst="rect">
                <a:avLst/>
              </a:prstGeom>
              <a:noFill/>
              <a:ln w="9525">
                <a:noFill/>
                <a:miter lim="800000"/>
                <a:headEnd/>
                <a:tailEnd/>
              </a:ln>
            </p:spPr>
            <p:txBody>
              <a:bodyPr wrap="none" lIns="0" tIns="0" rIns="0" bIns="0">
                <a:spAutoFit/>
              </a:bodyPr>
              <a:lstStyle/>
              <a:p>
                <a:pPr algn="ctr"/>
                <a:r>
                  <a:rPr lang="en-US" sz="1600" dirty="0" smtClean="0"/>
                  <a:t>VMAX 20K, 40K</a:t>
                </a:r>
                <a:endParaRPr lang="en-US" dirty="0"/>
              </a:p>
            </p:txBody>
          </p:sp>
        </p:grpSp>
        <p:grpSp>
          <p:nvGrpSpPr>
            <p:cNvPr id="5" name="Group 35"/>
            <p:cNvGrpSpPr>
              <a:grpSpLocks/>
            </p:cNvGrpSpPr>
            <p:nvPr/>
          </p:nvGrpSpPr>
          <p:grpSpPr bwMode="auto">
            <a:xfrm>
              <a:off x="2837883" y="3513035"/>
              <a:ext cx="1601358" cy="1371028"/>
              <a:chOff x="2491929" y="3301200"/>
              <a:chExt cx="1601358" cy="1371028"/>
            </a:xfrm>
          </p:grpSpPr>
          <p:sp>
            <p:nvSpPr>
              <p:cNvPr id="37" name="Oval 36"/>
              <p:cNvSpPr/>
              <p:nvPr/>
            </p:nvSpPr>
            <p:spPr bwMode="gray">
              <a:xfrm>
                <a:off x="2491929" y="3301200"/>
                <a:ext cx="1601358" cy="1371028"/>
              </a:xfrm>
              <a:prstGeom prst="ellipse">
                <a:avLst/>
              </a:prstGeom>
              <a:solidFill>
                <a:schemeClr val="accent2">
                  <a:lumMod val="60000"/>
                  <a:lumOff val="40000"/>
                  <a:alpha val="5019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 name="Group 22"/>
              <p:cNvGrpSpPr>
                <a:grpSpLocks noChangeAspect="1"/>
              </p:cNvGrpSpPr>
              <p:nvPr/>
            </p:nvGrpSpPr>
            <p:grpSpPr bwMode="auto">
              <a:xfrm>
                <a:off x="2720958" y="3611000"/>
                <a:ext cx="1148841" cy="861837"/>
                <a:chOff x="6421646" y="2938217"/>
                <a:chExt cx="2393418" cy="1795495"/>
              </a:xfrm>
            </p:grpSpPr>
            <p:pic>
              <p:nvPicPr>
                <p:cNvPr id="47" name="Picture 46" descr="vnx-7500-96dpi.png"/>
                <p:cNvPicPr>
                  <a:picLocks noChangeAspect="1"/>
                </p:cNvPicPr>
                <p:nvPr/>
              </p:nvPicPr>
              <p:blipFill>
                <a:blip r:embed="rId5" cstate="print"/>
                <a:stretch>
                  <a:fillRect/>
                </a:stretch>
              </p:blipFill>
              <p:spPr bwMode="gray">
                <a:xfrm flipH="1">
                  <a:off x="7599115" y="2938217"/>
                  <a:ext cx="1215949" cy="1795495"/>
                </a:xfrm>
                <a:prstGeom prst="rect">
                  <a:avLst/>
                </a:prstGeom>
                <a:effectLst>
                  <a:outerShdw blurRad="76200" dir="18900000" sy="23000" kx="-1200000" algn="bl" rotWithShape="0">
                    <a:prstClr val="black">
                      <a:alpha val="20000"/>
                    </a:prstClr>
                  </a:outerShdw>
                </a:effectLst>
              </p:spPr>
            </p:pic>
            <p:pic>
              <p:nvPicPr>
                <p:cNvPr id="48" name="Picture 20" descr="vnx-5700.png"/>
                <p:cNvPicPr>
                  <a:picLocks noChangeAspect="1"/>
                </p:cNvPicPr>
                <p:nvPr/>
              </p:nvPicPr>
              <p:blipFill>
                <a:blip r:embed="rId6" cstate="print"/>
                <a:stretch>
                  <a:fillRect/>
                </a:stretch>
              </p:blipFill>
              <p:spPr bwMode="gray">
                <a:xfrm flipH="1">
                  <a:off x="6948813" y="2938217"/>
                  <a:ext cx="607975" cy="1795495"/>
                </a:xfrm>
                <a:prstGeom prst="rect">
                  <a:avLst/>
                </a:prstGeom>
                <a:effectLst>
                  <a:outerShdw blurRad="76200" dir="18900000" sy="23000" kx="-1200000" algn="bl" rotWithShape="0">
                    <a:prstClr val="black">
                      <a:alpha val="20000"/>
                    </a:prstClr>
                  </a:outerShdw>
                </a:effectLst>
              </p:spPr>
            </p:pic>
            <p:pic>
              <p:nvPicPr>
                <p:cNvPr id="49" name="Picture 2"/>
                <p:cNvPicPr>
                  <a:picLocks noChangeAspect="1" noChangeArrowheads="1"/>
                </p:cNvPicPr>
                <p:nvPr/>
              </p:nvPicPr>
              <p:blipFill rotWithShape="1">
                <a:blip r:embed="rId7" cstate="print"/>
                <a:srcRect t="-885"/>
                <a:stretch/>
              </p:blipFill>
              <p:spPr bwMode="gray">
                <a:xfrm>
                  <a:off x="6421646" y="2986280"/>
                  <a:ext cx="531015" cy="1747432"/>
                </a:xfrm>
                <a:prstGeom prst="rect">
                  <a:avLst/>
                </a:prstGeom>
                <a:noFill/>
                <a:ln>
                  <a:noFill/>
                </a:ln>
                <a:effectLst>
                  <a:outerShdw blurRad="76200" dir="18900000" sy="23000" kx="-1200000" algn="bl" rotWithShape="0">
                    <a:prstClr val="black">
                      <a:alpha val="20000"/>
                    </a:prstClr>
                  </a:outerShdw>
                </a:effectLst>
                <a:extLst/>
              </p:spPr>
            </p:pic>
          </p:grpSp>
          <p:sp>
            <p:nvSpPr>
              <p:cNvPr id="38965" name="Rectangle 40"/>
              <p:cNvSpPr>
                <a:spLocks noChangeArrowheads="1"/>
              </p:cNvSpPr>
              <p:nvPr/>
            </p:nvSpPr>
            <p:spPr bwMode="gray">
              <a:xfrm>
                <a:off x="3038740" y="3324085"/>
                <a:ext cx="507293" cy="255584"/>
              </a:xfrm>
              <a:prstGeom prst="rect">
                <a:avLst/>
              </a:prstGeom>
              <a:noFill/>
              <a:ln w="9525">
                <a:noFill/>
                <a:miter lim="800000"/>
                <a:headEnd/>
                <a:tailEnd/>
              </a:ln>
            </p:spPr>
            <p:txBody>
              <a:bodyPr wrap="none" lIns="0" tIns="0" rIns="0" bIns="0">
                <a:spAutoFit/>
              </a:bodyPr>
              <a:lstStyle/>
              <a:p>
                <a:pPr algn="ctr"/>
                <a:r>
                  <a:rPr lang="en-US" sz="1600" dirty="0"/>
                  <a:t>VNX</a:t>
                </a:r>
                <a:endParaRPr lang="en-US" dirty="0"/>
              </a:p>
            </p:txBody>
          </p:sp>
        </p:grpSp>
        <p:grpSp>
          <p:nvGrpSpPr>
            <p:cNvPr id="7" name="Group 49"/>
            <p:cNvGrpSpPr>
              <a:grpSpLocks/>
            </p:cNvGrpSpPr>
            <p:nvPr/>
          </p:nvGrpSpPr>
          <p:grpSpPr bwMode="auto">
            <a:xfrm>
              <a:off x="800738" y="4177127"/>
              <a:ext cx="1601358" cy="1372675"/>
              <a:chOff x="685525" y="4266436"/>
              <a:chExt cx="1601358" cy="1372675"/>
            </a:xfrm>
          </p:grpSpPr>
          <p:sp>
            <p:nvSpPr>
              <p:cNvPr id="51" name="Oval 50"/>
              <p:cNvSpPr/>
              <p:nvPr/>
            </p:nvSpPr>
            <p:spPr bwMode="gray">
              <a:xfrm>
                <a:off x="685525" y="4266436"/>
                <a:ext cx="1601358" cy="1372675"/>
              </a:xfrm>
              <a:prstGeom prst="ellipse">
                <a:avLst/>
              </a:prstGeom>
              <a:solidFill>
                <a:schemeClr val="accent5">
                  <a:lumMod val="60000"/>
                  <a:lumOff val="40000"/>
                  <a:alpha val="5019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2" name="Picture 51"/>
              <p:cNvPicPr>
                <a:picLocks noChangeAspect="1"/>
              </p:cNvPicPr>
              <p:nvPr/>
            </p:nvPicPr>
            <p:blipFill>
              <a:blip r:embed="rId8" cstate="print"/>
              <a:stretch>
                <a:fillRect/>
              </a:stretch>
            </p:blipFill>
            <p:spPr bwMode="gray">
              <a:xfrm>
                <a:off x="942259" y="5100258"/>
                <a:ext cx="964140" cy="247181"/>
              </a:xfrm>
              <a:prstGeom prst="rect">
                <a:avLst/>
              </a:prstGeom>
              <a:effectLst>
                <a:outerShdw blurRad="76200" dir="18900000" sy="23000" kx="-1200000" algn="bl" rotWithShape="0">
                  <a:prstClr val="black">
                    <a:alpha val="20000"/>
                  </a:prstClr>
                </a:outerShdw>
              </a:effectLst>
            </p:spPr>
          </p:pic>
          <p:pic>
            <p:nvPicPr>
              <p:cNvPr id="53" name="Picture 52"/>
              <p:cNvPicPr>
                <a:picLocks noChangeAspect="1"/>
              </p:cNvPicPr>
              <p:nvPr/>
            </p:nvPicPr>
            <p:blipFill>
              <a:blip r:embed="rId9" cstate="print"/>
              <a:stretch>
                <a:fillRect/>
              </a:stretch>
            </p:blipFill>
            <p:spPr bwMode="gray">
              <a:xfrm>
                <a:off x="1230393" y="4696530"/>
                <a:ext cx="888413" cy="331222"/>
              </a:xfrm>
              <a:prstGeom prst="rect">
                <a:avLst/>
              </a:prstGeom>
              <a:effectLst>
                <a:outerShdw blurRad="76200" dir="18900000" sy="23000" kx="-1200000" algn="bl" rotWithShape="0">
                  <a:prstClr val="black">
                    <a:alpha val="20000"/>
                  </a:prstClr>
                </a:outerShdw>
              </a:effectLst>
            </p:spPr>
          </p:pic>
          <p:sp>
            <p:nvSpPr>
              <p:cNvPr id="38962" name="Rectangle 53"/>
              <p:cNvSpPr>
                <a:spLocks noChangeArrowheads="1"/>
              </p:cNvSpPr>
              <p:nvPr/>
            </p:nvSpPr>
            <p:spPr bwMode="gray">
              <a:xfrm>
                <a:off x="1164887" y="4343400"/>
                <a:ext cx="642026" cy="255584"/>
              </a:xfrm>
              <a:prstGeom prst="rect">
                <a:avLst/>
              </a:prstGeom>
              <a:noFill/>
              <a:ln w="9525">
                <a:noFill/>
                <a:miter lim="800000"/>
                <a:headEnd/>
                <a:tailEnd/>
              </a:ln>
            </p:spPr>
            <p:txBody>
              <a:bodyPr wrap="none" lIns="0" tIns="0" rIns="0" bIns="0">
                <a:spAutoFit/>
              </a:bodyPr>
              <a:lstStyle/>
              <a:p>
                <a:pPr algn="ctr"/>
                <a:r>
                  <a:rPr lang="en-US" sz="1600" dirty="0"/>
                  <a:t>VNXe</a:t>
                </a:r>
                <a:endParaRPr lang="en-US" dirty="0"/>
              </a:p>
            </p:txBody>
          </p:sp>
        </p:grpSp>
        <p:sp>
          <p:nvSpPr>
            <p:cNvPr id="38949" name="Freeform 10"/>
            <p:cNvSpPr>
              <a:spLocks/>
            </p:cNvSpPr>
            <p:nvPr/>
          </p:nvSpPr>
          <p:spPr bwMode="gray">
            <a:xfrm>
              <a:off x="654963" y="1239838"/>
              <a:ext cx="8211668" cy="4551362"/>
            </a:xfrm>
            <a:custGeom>
              <a:avLst/>
              <a:gdLst>
                <a:gd name="T0" fmla="*/ 8211668 w 1416"/>
                <a:gd name="T1" fmla="*/ 4551362 h 369"/>
                <a:gd name="T2" fmla="*/ 0 w 1416"/>
                <a:gd name="T3" fmla="*/ 4551362 h 369"/>
                <a:gd name="T4" fmla="*/ 0 w 1416"/>
                <a:gd name="T5" fmla="*/ 0 h 369"/>
                <a:gd name="T6" fmla="*/ 0 60000 65536"/>
                <a:gd name="T7" fmla="*/ 0 60000 65536"/>
                <a:gd name="T8" fmla="*/ 0 60000 65536"/>
                <a:gd name="T9" fmla="*/ 0 w 1416"/>
                <a:gd name="T10" fmla="*/ 0 h 369"/>
                <a:gd name="T11" fmla="*/ 1416 w 1416"/>
                <a:gd name="T12" fmla="*/ 369 h 369"/>
              </a:gdLst>
              <a:ahLst/>
              <a:cxnLst>
                <a:cxn ang="T6">
                  <a:pos x="T0" y="T1"/>
                </a:cxn>
                <a:cxn ang="T7">
                  <a:pos x="T2" y="T3"/>
                </a:cxn>
                <a:cxn ang="T8">
                  <a:pos x="T4" y="T5"/>
                </a:cxn>
              </a:cxnLst>
              <a:rect l="T9" t="T10" r="T11" b="T12"/>
              <a:pathLst>
                <a:path w="1416" h="369">
                  <a:moveTo>
                    <a:pt x="1416" y="369"/>
                  </a:moveTo>
                  <a:lnTo>
                    <a:pt x="0" y="369"/>
                  </a:lnTo>
                  <a:lnTo>
                    <a:pt x="0" y="0"/>
                  </a:lnTo>
                </a:path>
              </a:pathLst>
            </a:custGeom>
            <a:noFill/>
            <a:ln w="38100" cap="flat">
              <a:solidFill>
                <a:schemeClr val="bg2"/>
              </a:solidFill>
              <a:prstDash val="solid"/>
              <a:miter lim="800000"/>
              <a:headEnd type="arrow" w="med" len="med"/>
              <a:tailEnd type="arrow" w="med" len="med"/>
            </a:ln>
          </p:spPr>
          <p:txBody>
            <a:bodyPr/>
            <a:lstStyle/>
            <a:p>
              <a:endParaRPr lang="en-US" dirty="0"/>
            </a:p>
          </p:txBody>
        </p:sp>
        <p:sp>
          <p:nvSpPr>
            <p:cNvPr id="38950" name="TextBox 55"/>
            <p:cNvSpPr txBox="1">
              <a:spLocks noChangeArrowheads="1"/>
            </p:cNvSpPr>
            <p:nvPr/>
          </p:nvSpPr>
          <p:spPr bwMode="gray">
            <a:xfrm>
              <a:off x="2156320" y="5848494"/>
              <a:ext cx="3621923" cy="223637"/>
            </a:xfrm>
            <a:prstGeom prst="rect">
              <a:avLst/>
            </a:prstGeom>
            <a:noFill/>
            <a:ln w="9525">
              <a:noFill/>
              <a:miter lim="800000"/>
              <a:headEnd/>
              <a:tailEnd/>
            </a:ln>
          </p:spPr>
          <p:txBody>
            <a:bodyPr wrap="none" lIns="0" tIns="0" rIns="0" bIns="0">
              <a:spAutoFit/>
            </a:bodyPr>
            <a:lstStyle/>
            <a:p>
              <a:pPr algn="ctr"/>
              <a:r>
                <a:rPr lang="en-US" sz="1400" b="1" dirty="0">
                  <a:solidFill>
                    <a:schemeClr val="bg2"/>
                  </a:solidFill>
                </a:rPr>
                <a:t>PERFORMANCE/AVAILABILITY</a:t>
              </a:r>
            </a:p>
          </p:txBody>
        </p:sp>
        <p:sp>
          <p:nvSpPr>
            <p:cNvPr id="38951" name="TextBox 8"/>
            <p:cNvSpPr txBox="1">
              <a:spLocks noChangeArrowheads="1"/>
            </p:cNvSpPr>
            <p:nvPr/>
          </p:nvSpPr>
          <p:spPr bwMode="gray">
            <a:xfrm rot="16200000">
              <a:off x="-226949" y="3390188"/>
              <a:ext cx="1402721" cy="250663"/>
            </a:xfrm>
            <a:prstGeom prst="rect">
              <a:avLst/>
            </a:prstGeom>
            <a:noFill/>
            <a:ln w="9525">
              <a:noFill/>
              <a:miter lim="800000"/>
              <a:headEnd/>
              <a:tailEnd/>
            </a:ln>
          </p:spPr>
          <p:txBody>
            <a:bodyPr wrap="none" lIns="0" tIns="0" rIns="0" bIns="0">
              <a:spAutoFit/>
            </a:bodyPr>
            <a:lstStyle/>
            <a:p>
              <a:pPr algn="ctr"/>
              <a:r>
                <a:rPr lang="en-US" sz="1400" b="1" dirty="0">
                  <a:solidFill>
                    <a:schemeClr val="bg2"/>
                  </a:solidFill>
                </a:rPr>
                <a:t>SCALABILITY</a:t>
              </a:r>
            </a:p>
          </p:txBody>
        </p:sp>
        <p:grpSp>
          <p:nvGrpSpPr>
            <p:cNvPr id="8" name="Group 57"/>
            <p:cNvGrpSpPr>
              <a:grpSpLocks/>
            </p:cNvGrpSpPr>
            <p:nvPr/>
          </p:nvGrpSpPr>
          <p:grpSpPr bwMode="auto">
            <a:xfrm>
              <a:off x="4531495" y="2722057"/>
              <a:ext cx="1601358" cy="1372676"/>
              <a:chOff x="4416282" y="2722057"/>
              <a:chExt cx="1601358" cy="1372676"/>
            </a:xfrm>
          </p:grpSpPr>
          <p:sp>
            <p:nvSpPr>
              <p:cNvPr id="59" name="Oval 58"/>
              <p:cNvSpPr/>
              <p:nvPr/>
            </p:nvSpPr>
            <p:spPr bwMode="gray">
              <a:xfrm>
                <a:off x="4416282" y="2722057"/>
                <a:ext cx="1601358" cy="1372676"/>
              </a:xfrm>
              <a:prstGeom prst="ellipse">
                <a:avLst/>
              </a:prstGeom>
              <a:solidFill>
                <a:schemeClr val="accent4">
                  <a:lumMod val="60000"/>
                  <a:lumOff val="40000"/>
                  <a:alpha val="50196"/>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955" name="Rectangle 59"/>
              <p:cNvSpPr>
                <a:spLocks noChangeArrowheads="1"/>
              </p:cNvSpPr>
              <p:nvPr/>
            </p:nvSpPr>
            <p:spPr bwMode="gray">
              <a:xfrm>
                <a:off x="4594022" y="2780150"/>
                <a:ext cx="1245850" cy="255584"/>
              </a:xfrm>
              <a:prstGeom prst="rect">
                <a:avLst/>
              </a:prstGeom>
              <a:noFill/>
              <a:ln w="9525">
                <a:noFill/>
                <a:miter lim="800000"/>
                <a:headEnd/>
                <a:tailEnd/>
              </a:ln>
            </p:spPr>
            <p:txBody>
              <a:bodyPr wrap="none" lIns="0" tIns="0" rIns="0" bIns="0">
                <a:spAutoFit/>
              </a:bodyPr>
              <a:lstStyle/>
              <a:p>
                <a:pPr algn="ctr"/>
                <a:r>
                  <a:rPr lang="en-US" sz="1600" dirty="0" smtClean="0"/>
                  <a:t>VMAX 10K</a:t>
                </a:r>
                <a:endParaRPr lang="en-US" dirty="0"/>
              </a:p>
            </p:txBody>
          </p:sp>
          <p:grpSp>
            <p:nvGrpSpPr>
              <p:cNvPr id="9" name="Group 66"/>
              <p:cNvGrpSpPr>
                <a:grpSpLocks/>
              </p:cNvGrpSpPr>
              <p:nvPr/>
            </p:nvGrpSpPr>
            <p:grpSpPr bwMode="auto">
              <a:xfrm>
                <a:off x="4647157" y="3074701"/>
                <a:ext cx="1165465" cy="850301"/>
                <a:chOff x="1766251" y="943146"/>
                <a:chExt cx="1165465" cy="850301"/>
              </a:xfrm>
            </p:grpSpPr>
            <p:pic>
              <p:nvPicPr>
                <p:cNvPr id="62" name="Picture 61" descr="EMC_Titan_Alicanto_BlueLED_VMAXe.jpg"/>
                <p:cNvPicPr>
                  <a:picLocks noChangeAspect="1"/>
                </p:cNvPicPr>
                <p:nvPr/>
              </p:nvPicPr>
              <p:blipFill>
                <a:blip r:embed="rId10" cstate="print"/>
                <a:stretch>
                  <a:fillRect/>
                </a:stretch>
              </p:blipFill>
              <p:spPr bwMode="gray">
                <a:xfrm>
                  <a:off x="1766251" y="943146"/>
                  <a:ext cx="280746" cy="847005"/>
                </a:xfrm>
                <a:prstGeom prst="rect">
                  <a:avLst/>
                </a:prstGeom>
                <a:noFill/>
                <a:ln>
                  <a:noFill/>
                </a:ln>
                <a:effectLst>
                  <a:outerShdw blurRad="76200" dir="18900000" sy="23000" kx="-1200000" algn="bl" rotWithShape="0">
                    <a:prstClr val="black">
                      <a:alpha val="20000"/>
                    </a:prstClr>
                  </a:outerShdw>
                </a:effectLst>
              </p:spPr>
            </p:pic>
            <p:pic>
              <p:nvPicPr>
                <p:cNvPr id="63" name="Picture 62" descr="EMC_Titan_Alicanto_BlueLED_VMAXe.jpg"/>
                <p:cNvPicPr>
                  <a:picLocks noChangeAspect="1"/>
                </p:cNvPicPr>
                <p:nvPr/>
              </p:nvPicPr>
              <p:blipFill>
                <a:blip r:embed="rId11" cstate="print"/>
                <a:stretch>
                  <a:fillRect/>
                </a:stretch>
              </p:blipFill>
              <p:spPr bwMode="gray">
                <a:xfrm>
                  <a:off x="2102407" y="943146"/>
                  <a:ext cx="829309" cy="850301"/>
                </a:xfrm>
                <a:prstGeom prst="rect">
                  <a:avLst/>
                </a:prstGeom>
                <a:noFill/>
                <a:ln>
                  <a:noFill/>
                </a:ln>
                <a:effectLst>
                  <a:outerShdw blurRad="76200" dir="18900000" sy="23000" kx="-1200000" algn="bl" rotWithShape="0">
                    <a:prstClr val="black">
                      <a:alpha val="20000"/>
                    </a:prstClr>
                  </a:outerShdw>
                </a:effectLst>
              </p:spPr>
            </p:pic>
          </p:grpSp>
        </p:grpSp>
        <p:sp>
          <p:nvSpPr>
            <p:cNvPr id="38953" name="TextBox 32"/>
            <p:cNvSpPr txBox="1">
              <a:spLocks noChangeArrowheads="1"/>
            </p:cNvSpPr>
            <p:nvPr/>
          </p:nvSpPr>
          <p:spPr bwMode="gray">
            <a:xfrm>
              <a:off x="6967993" y="3196644"/>
              <a:ext cx="3078000" cy="255584"/>
            </a:xfrm>
            <a:prstGeom prst="rect">
              <a:avLst/>
            </a:prstGeom>
            <a:noFill/>
            <a:ln w="9525">
              <a:noFill/>
              <a:miter lim="800000"/>
              <a:headEnd/>
              <a:tailEnd/>
            </a:ln>
          </p:spPr>
          <p:txBody>
            <a:bodyPr wrap="none" lIns="0" tIns="0" rIns="0" bIns="0">
              <a:spAutoFit/>
            </a:bodyPr>
            <a:lstStyle/>
            <a:p>
              <a:r>
                <a:rPr lang="en-US" sz="1600" dirty="0">
                  <a:solidFill>
                    <a:schemeClr val="tx2"/>
                  </a:solidFill>
                </a:rPr>
                <a:t>Trusted. Smart. Powerful.</a:t>
              </a:r>
            </a:p>
          </p:txBody>
        </p:sp>
      </p:grpSp>
    </p:spTree>
    <p:extLst>
      <p:ext uri="{BB962C8B-B14F-4D97-AF65-F5344CB8AC3E}">
        <p14:creationId xmlns:p14="http://schemas.microsoft.com/office/powerpoint/2010/main" val="11961488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0" y="2971800"/>
            <a:ext cx="9144000" cy="800219"/>
          </a:xfrm>
        </p:spPr>
        <p:txBody>
          <a:bodyPr/>
          <a:lstStyle/>
          <a:p>
            <a:pPr algn="ctr"/>
            <a:r>
              <a:rPr lang="en-US" sz="2400" dirty="0" smtClean="0"/>
              <a:t>Please send any questions and feedback to: </a:t>
            </a:r>
            <a:r>
              <a:rPr lang="en-US" sz="2800" dirty="0" smtClean="0"/>
              <a:t/>
            </a:r>
            <a:br>
              <a:rPr lang="en-US" sz="2800" dirty="0" smtClean="0"/>
            </a:br>
            <a:r>
              <a:rPr lang="en-US" sz="2800" dirty="0" smtClean="0">
                <a:solidFill>
                  <a:schemeClr val="bg2"/>
                </a:solidFill>
                <a:hlinkClick r:id="rId3"/>
              </a:rPr>
              <a:t>EMCVelocityWebcastSeries@emc.com</a:t>
            </a:r>
            <a:endParaRPr lang="en-US" sz="2800" dirty="0">
              <a:solidFill>
                <a:schemeClr val="bg2"/>
              </a:solidFill>
            </a:endParaRPr>
          </a:p>
        </p:txBody>
      </p:sp>
      <p:grpSp>
        <p:nvGrpSpPr>
          <p:cNvPr id="3" name="Group 11"/>
          <p:cNvGrpSpPr/>
          <p:nvPr/>
        </p:nvGrpSpPr>
        <p:grpSpPr>
          <a:xfrm>
            <a:off x="221676" y="234210"/>
            <a:ext cx="3014656" cy="1117600"/>
            <a:chOff x="228601" y="114300"/>
            <a:chExt cx="9204690" cy="3086099"/>
          </a:xfrm>
        </p:grpSpPr>
        <p:pic>
          <p:nvPicPr>
            <p:cNvPr id="8" name="Picture 7" descr="Master.png"/>
            <p:cNvPicPr>
              <a:picLocks noChangeAspect="1"/>
            </p:cNvPicPr>
            <p:nvPr/>
          </p:nvPicPr>
          <p:blipFill>
            <a:blip r:embed="rId4" cstate="print"/>
            <a:stretch>
              <a:fillRect/>
            </a:stretch>
          </p:blipFill>
          <p:spPr>
            <a:xfrm>
              <a:off x="228601" y="114300"/>
              <a:ext cx="9204690" cy="3086099"/>
            </a:xfrm>
            <a:prstGeom prst="rect">
              <a:avLst/>
            </a:prstGeom>
          </p:spPr>
        </p:pic>
        <p:sp>
          <p:nvSpPr>
            <p:cNvPr id="10" name="Rectangle 9"/>
            <p:cNvSpPr/>
            <p:nvPr/>
          </p:nvSpPr>
          <p:spPr>
            <a:xfrm>
              <a:off x="6972300" y="2628900"/>
              <a:ext cx="2171700" cy="4572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2" descr="http://info.emc.com/core/images/velocitysolution.jpg"/>
          <p:cNvPicPr>
            <a:picLocks noChangeAspect="1" noChangeArrowheads="1"/>
          </p:cNvPicPr>
          <p:nvPr/>
        </p:nvPicPr>
        <p:blipFill>
          <a:blip r:embed="rId5" cstate="print"/>
          <a:srcRect/>
          <a:stretch>
            <a:fillRect/>
          </a:stretch>
        </p:blipFill>
        <p:spPr bwMode="auto">
          <a:xfrm>
            <a:off x="7772400" y="5029200"/>
            <a:ext cx="1028700" cy="1738648"/>
          </a:xfrm>
          <a:prstGeom prst="rect">
            <a:avLst/>
          </a:prstGeom>
          <a:noFill/>
          <a:ln w="9525">
            <a:noFill/>
            <a:miter lim="800000"/>
            <a:headEnd/>
            <a:tailEnd/>
          </a:ln>
        </p:spPr>
      </p:pic>
      <p:sp>
        <p:nvSpPr>
          <p:cNvPr id="9" name="Subtitle 8"/>
          <p:cNvSpPr>
            <a:spLocks noGrp="1"/>
          </p:cNvSpPr>
          <p:nvPr>
            <p:ph type="subTitle" idx="1"/>
          </p:nvPr>
        </p:nvSpPr>
        <p:spPr>
          <a:xfrm>
            <a:off x="221676" y="5143500"/>
            <a:ext cx="5721924" cy="984885"/>
          </a:xfrm>
        </p:spPr>
        <p:txBody>
          <a:bodyPr/>
          <a:lstStyle/>
          <a:p>
            <a:r>
              <a:rPr lang="en-US" sz="1600" i="1" dirty="0" smtClean="0"/>
              <a:t>Visit Powerlink to register for upcoming webcasts and access presentation materials.</a:t>
            </a:r>
          </a:p>
          <a:p>
            <a:r>
              <a:rPr lang="en-US" sz="1600" i="1" dirty="0" smtClean="0">
                <a:hlinkClick r:id="rId6"/>
              </a:rPr>
              <a:t>Home &gt; Training &gt; Velocity Webcast Series</a:t>
            </a:r>
            <a:endParaRPr lang="en-US" sz="1600" i="1" dirty="0" smtClean="0"/>
          </a:p>
          <a:p>
            <a:endParaRPr lang="en-US" sz="1600" i="1" dirty="0" smtClean="0"/>
          </a:p>
        </p:txBody>
      </p:sp>
      <p:sp>
        <p:nvSpPr>
          <p:cNvPr id="11" name="TextBox 10"/>
          <p:cNvSpPr txBox="1"/>
          <p:nvPr/>
        </p:nvSpPr>
        <p:spPr>
          <a:xfrm>
            <a:off x="0" y="1819870"/>
            <a:ext cx="9144000" cy="923330"/>
          </a:xfrm>
          <a:prstGeom prst="rect">
            <a:avLst/>
          </a:prstGeom>
          <a:noFill/>
        </p:spPr>
        <p:txBody>
          <a:bodyPr wrap="square" rtlCol="0">
            <a:spAutoFit/>
          </a:bodyPr>
          <a:lstStyle/>
          <a:p>
            <a:pPr algn="ctr"/>
            <a:r>
              <a:rPr lang="en-US" sz="5400" dirty="0" smtClean="0">
                <a:solidFill>
                  <a:schemeClr val="tx2"/>
                </a:solidFill>
                <a:latin typeface="Verdana" pitchFamily="34" charset="0"/>
                <a:ea typeface="+mj-ea"/>
                <a:cs typeface="+mj-cs"/>
              </a:rPr>
              <a:t>THANK YOU</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AX2_HD_beauty_150dpi_v3.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6" y="0"/>
            <a:ext cx="3335054" cy="6172200"/>
          </a:xfrm>
          <a:prstGeom prst="rect">
            <a:avLst/>
          </a:prstGeom>
        </p:spPr>
      </p:pic>
      <p:sp>
        <p:nvSpPr>
          <p:cNvPr id="8" name="Rectangle 7"/>
          <p:cNvSpPr/>
          <p:nvPr/>
        </p:nvSpPr>
        <p:spPr bwMode="gray">
          <a:xfrm>
            <a:off x="1581199" y="0"/>
            <a:ext cx="1831367" cy="617220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endParaRPr lang="en-US" dirty="0"/>
          </a:p>
        </p:txBody>
      </p:sp>
      <p:sp>
        <p:nvSpPr>
          <p:cNvPr id="3" name="Title 2"/>
          <p:cNvSpPr>
            <a:spLocks noGrp="1"/>
          </p:cNvSpPr>
          <p:nvPr>
            <p:ph type="ctrTitle"/>
          </p:nvPr>
        </p:nvSpPr>
        <p:spPr>
          <a:xfrm>
            <a:off x="3954483" y="1331834"/>
            <a:ext cx="4822806" cy="1354217"/>
          </a:xfrm>
        </p:spPr>
        <p:txBody>
          <a:bodyPr/>
          <a:lstStyle/>
          <a:p>
            <a:r>
              <a:rPr lang="en-US" dirty="0" smtClean="0"/>
              <a:t>Business Solutions</a:t>
            </a: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8996" y="3857441"/>
            <a:ext cx="3764382" cy="343083"/>
          </a:xfrm>
          <a:prstGeom prst="rect">
            <a:avLst/>
          </a:prstGeom>
        </p:spPr>
      </p:pic>
    </p:spTree>
    <p:extLst>
      <p:ext uri="{BB962C8B-B14F-4D97-AF65-F5344CB8AC3E}">
        <p14:creationId xmlns:p14="http://schemas.microsoft.com/office/powerpoint/2010/main" val="171522599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p:cNvGrpSpPr/>
          <p:nvPr/>
        </p:nvGrpSpPr>
        <p:grpSpPr>
          <a:xfrm>
            <a:off x="4572000" y="1295399"/>
            <a:ext cx="1905000" cy="1499412"/>
            <a:chOff x="76200" y="3200401"/>
            <a:chExt cx="4498550" cy="1925356"/>
          </a:xfrm>
        </p:grpSpPr>
        <p:pic>
          <p:nvPicPr>
            <p:cNvPr id="4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4343" y="3200401"/>
              <a:ext cx="3480407" cy="1718945"/>
            </a:xfrm>
            <a:prstGeom prst="rect">
              <a:avLst/>
            </a:prstGeom>
            <a:ln>
              <a:noFill/>
            </a:ln>
            <a:effectLst>
              <a:reflection blurRad="6350" stA="52000" endA="300" endPos="35000" dir="5400000" sy="-100000" algn="bl" rotWithShape="0"/>
            </a:effectLst>
            <a:scene3d>
              <a:camera prst="perspectiveContrastingLeftFacing" fov="5400000">
                <a:rot lat="422778" lon="3340613" rev="156264"/>
              </a:camera>
              <a:lightRig rig="threePt" dir="t">
                <a:rot lat="0" lon="0" rev="2700000"/>
              </a:lightRig>
            </a:scene3d>
            <a:sp3d>
              <a:bevelT w="63500" h="50800"/>
            </a:sp3d>
          </p:spPr>
        </p:pic>
        <p:pic>
          <p:nvPicPr>
            <p:cNvPr id="4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026" y="3264840"/>
              <a:ext cx="3376850" cy="1860917"/>
            </a:xfrm>
            <a:prstGeom prst="rect">
              <a:avLst/>
            </a:prstGeom>
            <a:ln>
              <a:noFill/>
            </a:ln>
            <a:effectLst>
              <a:reflection blurRad="6350" stA="52000" endA="300" endPos="35000" dir="5400000" sy="-100000" algn="bl" rotWithShape="0"/>
            </a:effectLst>
            <a:scene3d>
              <a:camera prst="perspectiveContrastingLeftFacing" fov="5400000">
                <a:rot lat="422778" lon="3340613" rev="156264"/>
              </a:camera>
              <a:lightRig rig="threePt" dir="t">
                <a:rot lat="0" lon="0" rev="2700000"/>
              </a:lightRig>
            </a:scene3d>
            <a:sp3d>
              <a:bevelT w="63500" h="50800"/>
            </a:sp3d>
          </p:spPr>
        </p:pic>
        <p:pic>
          <p:nvPicPr>
            <p:cNvPr id="4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3298245"/>
              <a:ext cx="3425678" cy="1674365"/>
            </a:xfrm>
            <a:prstGeom prst="rect">
              <a:avLst/>
            </a:prstGeom>
            <a:ln>
              <a:noFill/>
            </a:ln>
            <a:effectLst>
              <a:reflection blurRad="6350" stA="52000" endA="300" endPos="35000" dir="5400000" sy="-100000" algn="bl" rotWithShape="0"/>
            </a:effectLst>
            <a:scene3d>
              <a:camera prst="perspectiveContrastingLeftFacing" fov="5400000">
                <a:rot lat="422778" lon="3340613" rev="156264"/>
              </a:camera>
              <a:lightRig rig="threePt" dir="t">
                <a:rot lat="0" lon="0" rev="2700000"/>
              </a:lightRig>
            </a:scene3d>
            <a:sp3d>
              <a:bevelT w="63500" h="50800"/>
            </a:sp3d>
          </p:spPr>
        </p:pic>
      </p:grpSp>
      <p:grpSp>
        <p:nvGrpSpPr>
          <p:cNvPr id="4" name="Group 46"/>
          <p:cNvGrpSpPr/>
          <p:nvPr/>
        </p:nvGrpSpPr>
        <p:grpSpPr>
          <a:xfrm>
            <a:off x="2895600" y="1295400"/>
            <a:ext cx="1676400" cy="1690053"/>
            <a:chOff x="400279" y="2757814"/>
            <a:chExt cx="2143709" cy="1609013"/>
          </a:xfrm>
          <a:effectLst>
            <a:reflection blurRad="6350" stA="52000" endA="300" endPos="35000" dir="5400000" sy="-100000" algn="bl" rotWithShape="0"/>
          </a:effectLst>
        </p:grpSpPr>
        <p:grpSp>
          <p:nvGrpSpPr>
            <p:cNvPr id="5" name="Group 47"/>
            <p:cNvGrpSpPr/>
            <p:nvPr/>
          </p:nvGrpSpPr>
          <p:grpSpPr>
            <a:xfrm>
              <a:off x="400279" y="2875633"/>
              <a:ext cx="2143709" cy="1447226"/>
              <a:chOff x="712598" y="1245288"/>
              <a:chExt cx="3146153" cy="2299532"/>
            </a:xfrm>
          </p:grpSpPr>
          <p:pic>
            <p:nvPicPr>
              <p:cNvPr id="8"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2598" y="1364065"/>
                <a:ext cx="2030210" cy="2180755"/>
              </a:xfrm>
              <a:prstGeom prst="rect">
                <a:avLst/>
              </a:prstGeom>
              <a:noFill/>
              <a:ln w="9525">
                <a:noFill/>
                <a:miter lim="800000"/>
                <a:headEnd/>
                <a:tailEnd/>
              </a:ln>
              <a:effectLst/>
              <a:scene3d>
                <a:camera prst="perspectiveContrastingRightFacing" fov="7200000">
                  <a:rot lat="60931" lon="18327695" rev="202214"/>
                </a:camera>
                <a:lightRig rig="threePt" dir="t"/>
              </a:scene3d>
              <a:sp3d>
                <a:bevelT/>
              </a:sp3d>
            </p:spPr>
          </p:pic>
          <p:pic>
            <p:nvPicPr>
              <p:cNvPr id="9" name="Picture 8"/>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54371" y="1245288"/>
                <a:ext cx="2804380" cy="2113684"/>
              </a:xfrm>
              <a:prstGeom prst="rect">
                <a:avLst/>
              </a:prstGeom>
              <a:noFill/>
              <a:ln w="9525">
                <a:noFill/>
                <a:miter lim="800000"/>
                <a:headEnd/>
                <a:tailEnd/>
              </a:ln>
              <a:effectLst/>
              <a:scene3d>
                <a:camera prst="perspectiveContrastingRightFacing" fov="7200000">
                  <a:rot lat="60931" lon="18327690" rev="202213"/>
                </a:camera>
                <a:lightRig rig="threePt" dir="t"/>
              </a:scene3d>
              <a:sp3d>
                <a:bevelT/>
              </a:sp3d>
            </p:spPr>
          </p:pic>
          <p:pic>
            <p:nvPicPr>
              <p:cNvPr id="10"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52081" y="1329089"/>
                <a:ext cx="1941507" cy="2118251"/>
              </a:xfrm>
              <a:prstGeom prst="rect">
                <a:avLst/>
              </a:prstGeom>
              <a:noFill/>
              <a:ln w="9525">
                <a:noFill/>
                <a:miter lim="800000"/>
                <a:headEnd/>
                <a:tailEnd/>
              </a:ln>
              <a:effectLst/>
              <a:scene3d>
                <a:camera prst="perspectiveContrastingRightFacing" fov="7200000">
                  <a:rot lat="24914" lon="18926662" rev="209712"/>
                </a:camera>
                <a:lightRig rig="threePt" dir="t"/>
              </a:scene3d>
              <a:sp3d>
                <a:bevelT/>
              </a:sp3d>
            </p:spPr>
          </p:pic>
        </p:grpSp>
        <p:sp>
          <p:nvSpPr>
            <p:cNvPr id="7" name="Rectangle 6"/>
            <p:cNvSpPr/>
            <p:nvPr/>
          </p:nvSpPr>
          <p:spPr bwMode="gray">
            <a:xfrm rot="10800000">
              <a:off x="1311953" y="2757814"/>
              <a:ext cx="911676" cy="1609013"/>
            </a:xfrm>
            <a:prstGeom prst="rect">
              <a:avLst/>
            </a:prstGeom>
            <a:gradFill>
              <a:gsLst>
                <a:gs pos="0">
                  <a:schemeClr val="bg1">
                    <a:alpha val="0"/>
                  </a:schemeClr>
                </a:gs>
                <a:gs pos="90000">
                  <a:schemeClr val="bg1"/>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pic>
        <p:nvPicPr>
          <p:cNvPr id="34" name="Picture 33" descr="VMAX_SO_1bay_150dp.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3581400" y="1219200"/>
            <a:ext cx="1828800" cy="4876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Optimized for VMware Environments</a:t>
            </a:r>
            <a:endParaRPr lang="en-US" dirty="0"/>
          </a:p>
        </p:txBody>
      </p:sp>
      <p:pic>
        <p:nvPicPr>
          <p:cNvPr id="18" name="Picture 27" descr="ICON_Cloud_Q308"/>
          <p:cNvPicPr>
            <a:picLocks noChangeAspect="1" noChangeArrowheads="1"/>
          </p:cNvPicPr>
          <p:nvPr/>
        </p:nvPicPr>
        <p:blipFill>
          <a:blip r:embed="rId10" cstate="print">
            <a:alphaModFix amt="75000"/>
            <a:extLst>
              <a:ext uri="{28A0092B-C50C-407E-A947-70E740481C1C}">
                <a14:useLocalDpi xmlns:a14="http://schemas.microsoft.com/office/drawing/2010/main"/>
              </a:ext>
            </a:extLst>
          </a:blip>
          <a:srcRect/>
          <a:stretch>
            <a:fillRect/>
          </a:stretch>
        </p:blipFill>
        <p:spPr bwMode="auto">
          <a:xfrm>
            <a:off x="3254659" y="3267820"/>
            <a:ext cx="2384141" cy="1702661"/>
          </a:xfrm>
          <a:prstGeom prst="rect">
            <a:avLst/>
          </a:prstGeom>
          <a:noFill/>
          <a:ln w="9525">
            <a:noFill/>
            <a:miter lim="800000"/>
            <a:headEnd/>
            <a:tailEnd/>
          </a:ln>
          <a:effectLst/>
        </p:spPr>
      </p:pic>
      <p:grpSp>
        <p:nvGrpSpPr>
          <p:cNvPr id="6" name="Group 26"/>
          <p:cNvGrpSpPr/>
          <p:nvPr/>
        </p:nvGrpSpPr>
        <p:grpSpPr>
          <a:xfrm>
            <a:off x="3886200" y="3609821"/>
            <a:ext cx="1188467" cy="1159776"/>
            <a:chOff x="685800" y="3195429"/>
            <a:chExt cx="1273474" cy="1253339"/>
          </a:xfrm>
        </p:grpSpPr>
        <p:grpSp>
          <p:nvGrpSpPr>
            <p:cNvPr id="11" name="Group 25"/>
            <p:cNvGrpSpPr/>
            <p:nvPr/>
          </p:nvGrpSpPr>
          <p:grpSpPr>
            <a:xfrm>
              <a:off x="685800" y="3555476"/>
              <a:ext cx="1273474" cy="533245"/>
              <a:chOff x="685800" y="3623416"/>
              <a:chExt cx="1273474" cy="533245"/>
            </a:xfrm>
          </p:grpSpPr>
          <p:pic>
            <p:nvPicPr>
              <p:cNvPr id="21" name="Picture 150" descr="ICON_VM_basic_label_Q3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447800" y="3623416"/>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0" descr="ICON_VM_basic_label_Q3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5800" y="3623416"/>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24"/>
            <p:cNvGrpSpPr/>
            <p:nvPr/>
          </p:nvGrpSpPr>
          <p:grpSpPr>
            <a:xfrm>
              <a:off x="1066800" y="3195429"/>
              <a:ext cx="511474" cy="1253339"/>
              <a:chOff x="1085096" y="3195429"/>
              <a:chExt cx="511474" cy="1253339"/>
            </a:xfrm>
          </p:grpSpPr>
          <p:pic>
            <p:nvPicPr>
              <p:cNvPr id="22" name="Picture 150" descr="ICON_VM_basic_label_Q3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85096" y="3915523"/>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50" descr="ICON_VM_basic_label_Q30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85096" y="3195429"/>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 name="Rectangle 27"/>
          <p:cNvSpPr/>
          <p:nvPr/>
        </p:nvSpPr>
        <p:spPr>
          <a:xfrm>
            <a:off x="6026542" y="1510605"/>
            <a:ext cx="2660258" cy="707886"/>
          </a:xfrm>
          <a:prstGeom prst="rect">
            <a:avLst/>
          </a:prstGeom>
        </p:spPr>
        <p:txBody>
          <a:bodyPr wrap="square">
            <a:spAutoFit/>
          </a:bodyPr>
          <a:lstStyle/>
          <a:p>
            <a:pPr algn="ctr"/>
            <a:r>
              <a:rPr lang="en-US" sz="2000" dirty="0" smtClean="0">
                <a:solidFill>
                  <a:schemeClr val="tx2"/>
                </a:solidFill>
              </a:rPr>
              <a:t>Optimized for VMware</a:t>
            </a:r>
            <a:endParaRPr lang="en-US" sz="2000" dirty="0">
              <a:solidFill>
                <a:schemeClr val="tx2"/>
              </a:solidFill>
            </a:endParaRPr>
          </a:p>
        </p:txBody>
      </p:sp>
      <p:sp>
        <p:nvSpPr>
          <p:cNvPr id="29" name="Rectangle 28"/>
          <p:cNvSpPr/>
          <p:nvPr/>
        </p:nvSpPr>
        <p:spPr>
          <a:xfrm>
            <a:off x="76200" y="1510605"/>
            <a:ext cx="2971800" cy="1015663"/>
          </a:xfrm>
          <a:prstGeom prst="rect">
            <a:avLst/>
          </a:prstGeom>
        </p:spPr>
        <p:txBody>
          <a:bodyPr wrap="square">
            <a:spAutoFit/>
          </a:bodyPr>
          <a:lstStyle/>
          <a:p>
            <a:pPr algn="ctr"/>
            <a:r>
              <a:rPr lang="en-US" sz="2000" dirty="0" smtClean="0">
                <a:solidFill>
                  <a:schemeClr val="tx2"/>
                </a:solidFill>
              </a:rPr>
              <a:t>vSphere </a:t>
            </a:r>
            <a:br>
              <a:rPr lang="en-US" sz="2000" dirty="0" smtClean="0">
                <a:solidFill>
                  <a:schemeClr val="tx2"/>
                </a:solidFill>
              </a:rPr>
            </a:br>
            <a:r>
              <a:rPr lang="en-US" sz="2000" dirty="0" smtClean="0">
                <a:solidFill>
                  <a:schemeClr val="tx2"/>
                </a:solidFill>
              </a:rPr>
              <a:t>and VMware </a:t>
            </a:r>
            <a:br>
              <a:rPr lang="en-US" sz="2000" dirty="0" smtClean="0">
                <a:solidFill>
                  <a:schemeClr val="tx2"/>
                </a:solidFill>
              </a:rPr>
            </a:br>
            <a:r>
              <a:rPr lang="en-US" sz="2000" dirty="0" smtClean="0">
                <a:solidFill>
                  <a:schemeClr val="tx2"/>
                </a:solidFill>
              </a:rPr>
              <a:t>integration</a:t>
            </a:r>
            <a:endParaRPr lang="en-US" sz="2000" dirty="0">
              <a:solidFill>
                <a:schemeClr val="tx2"/>
              </a:solidFill>
            </a:endParaRPr>
          </a:p>
        </p:txBody>
      </p:sp>
      <p:sp>
        <p:nvSpPr>
          <p:cNvPr id="30" name="Rectangle 29"/>
          <p:cNvSpPr/>
          <p:nvPr/>
        </p:nvSpPr>
        <p:spPr>
          <a:xfrm>
            <a:off x="282640" y="4291400"/>
            <a:ext cx="2603239" cy="646331"/>
          </a:xfrm>
          <a:prstGeom prst="rect">
            <a:avLst/>
          </a:prstGeom>
        </p:spPr>
        <p:txBody>
          <a:bodyPr wrap="square">
            <a:spAutoFit/>
          </a:bodyPr>
          <a:lstStyle/>
          <a:p>
            <a:r>
              <a:rPr lang="en-US" dirty="0" smtClean="0">
                <a:solidFill>
                  <a:schemeClr val="bg2"/>
                </a:solidFill>
              </a:rPr>
              <a:t>Host offload with VAAI/VASA APIs</a:t>
            </a:r>
            <a:endParaRPr lang="en-US" dirty="0">
              <a:solidFill>
                <a:schemeClr val="bg2"/>
              </a:solidFill>
            </a:endParaRPr>
          </a:p>
        </p:txBody>
      </p:sp>
      <p:sp>
        <p:nvSpPr>
          <p:cNvPr id="31" name="Rectangle 30"/>
          <p:cNvSpPr/>
          <p:nvPr/>
        </p:nvSpPr>
        <p:spPr>
          <a:xfrm>
            <a:off x="282639" y="2895600"/>
            <a:ext cx="2603240" cy="923330"/>
          </a:xfrm>
          <a:prstGeom prst="rect">
            <a:avLst/>
          </a:prstGeom>
        </p:spPr>
        <p:txBody>
          <a:bodyPr wrap="square">
            <a:spAutoFit/>
          </a:bodyPr>
          <a:lstStyle/>
          <a:p>
            <a:r>
              <a:rPr lang="en-US" dirty="0" smtClean="0">
                <a:solidFill>
                  <a:schemeClr val="bg2"/>
                </a:solidFill>
              </a:rPr>
              <a:t>VMAX plug-in to admin through vSphere </a:t>
            </a:r>
            <a:endParaRPr lang="en-US" dirty="0">
              <a:solidFill>
                <a:schemeClr val="bg2"/>
              </a:solidFill>
            </a:endParaRPr>
          </a:p>
        </p:txBody>
      </p:sp>
      <p:sp>
        <p:nvSpPr>
          <p:cNvPr id="32" name="Rectangle 31"/>
          <p:cNvSpPr/>
          <p:nvPr/>
        </p:nvSpPr>
        <p:spPr>
          <a:xfrm>
            <a:off x="282639" y="5410200"/>
            <a:ext cx="2603240" cy="646331"/>
          </a:xfrm>
          <a:prstGeom prst="rect">
            <a:avLst/>
          </a:prstGeom>
        </p:spPr>
        <p:txBody>
          <a:bodyPr wrap="square">
            <a:spAutoFit/>
          </a:bodyPr>
          <a:lstStyle/>
          <a:p>
            <a:r>
              <a:rPr lang="en-US" dirty="0">
                <a:solidFill>
                  <a:schemeClr val="bg2"/>
                </a:solidFill>
              </a:rPr>
              <a:t>SRM </a:t>
            </a:r>
            <a:r>
              <a:rPr lang="en-US" dirty="0" smtClean="0">
                <a:solidFill>
                  <a:schemeClr val="bg2"/>
                </a:solidFill>
              </a:rPr>
              <a:t>for automated recovery</a:t>
            </a:r>
            <a:endParaRPr lang="en-US" dirty="0">
              <a:solidFill>
                <a:schemeClr val="bg2"/>
              </a:solidFill>
            </a:endParaRPr>
          </a:p>
        </p:txBody>
      </p:sp>
      <p:sp>
        <p:nvSpPr>
          <p:cNvPr id="36" name="Rectangle 35"/>
          <p:cNvSpPr/>
          <p:nvPr/>
        </p:nvSpPr>
        <p:spPr>
          <a:xfrm>
            <a:off x="6037596" y="5449669"/>
            <a:ext cx="2877804" cy="646331"/>
          </a:xfrm>
          <a:prstGeom prst="rect">
            <a:avLst/>
          </a:prstGeom>
        </p:spPr>
        <p:txBody>
          <a:bodyPr wrap="square">
            <a:spAutoFit/>
          </a:bodyPr>
          <a:lstStyle/>
          <a:p>
            <a:pPr algn="r"/>
            <a:r>
              <a:rPr lang="en-US" dirty="0" smtClean="0">
                <a:solidFill>
                  <a:schemeClr val="bg2"/>
                </a:solidFill>
              </a:rPr>
              <a:t>EMC VSI or Unisphere </a:t>
            </a:r>
            <a:br>
              <a:rPr lang="en-US" dirty="0" smtClean="0">
                <a:solidFill>
                  <a:schemeClr val="bg2"/>
                </a:solidFill>
              </a:rPr>
            </a:br>
            <a:r>
              <a:rPr lang="en-US" dirty="0" smtClean="0">
                <a:solidFill>
                  <a:schemeClr val="bg2"/>
                </a:solidFill>
              </a:rPr>
              <a:t>end-to-end </a:t>
            </a:r>
            <a:r>
              <a:rPr lang="en-US" dirty="0">
                <a:solidFill>
                  <a:schemeClr val="bg2"/>
                </a:solidFill>
              </a:rPr>
              <a:t>view</a:t>
            </a:r>
          </a:p>
        </p:txBody>
      </p:sp>
      <p:sp>
        <p:nvSpPr>
          <p:cNvPr id="37" name="Rectangle 36"/>
          <p:cNvSpPr/>
          <p:nvPr/>
        </p:nvSpPr>
        <p:spPr>
          <a:xfrm>
            <a:off x="5831541" y="2895600"/>
            <a:ext cx="3114186" cy="861774"/>
          </a:xfrm>
          <a:prstGeom prst="rect">
            <a:avLst/>
          </a:prstGeom>
        </p:spPr>
        <p:txBody>
          <a:bodyPr wrap="square">
            <a:spAutoFit/>
          </a:bodyPr>
          <a:lstStyle/>
          <a:p>
            <a:pPr algn="r"/>
            <a:r>
              <a:rPr lang="en-US" dirty="0" smtClean="0">
                <a:solidFill>
                  <a:schemeClr val="bg2"/>
                </a:solidFill>
              </a:rPr>
              <a:t>Performance Optimized</a:t>
            </a:r>
          </a:p>
          <a:p>
            <a:pPr marL="285750" indent="-285750">
              <a:buFont typeface="Arial"/>
              <a:buChar char="•"/>
            </a:pPr>
            <a:r>
              <a:rPr lang="en-US" sz="1600" dirty="0" smtClean="0">
                <a:solidFill>
                  <a:schemeClr val="bg2"/>
                </a:solidFill>
              </a:rPr>
              <a:t>Almost 700K IOPS</a:t>
            </a:r>
          </a:p>
          <a:p>
            <a:pPr marL="285750" indent="-285750">
              <a:buFont typeface="Arial"/>
              <a:buChar char="•"/>
            </a:pPr>
            <a:r>
              <a:rPr lang="en-US" sz="1600" dirty="0" smtClean="0">
                <a:solidFill>
                  <a:schemeClr val="bg2"/>
                </a:solidFill>
              </a:rPr>
              <a:t>FAST VP</a:t>
            </a:r>
            <a:endParaRPr lang="en-US" sz="1600" dirty="0">
              <a:solidFill>
                <a:schemeClr val="bg2"/>
              </a:solidFill>
            </a:endParaRPr>
          </a:p>
        </p:txBody>
      </p:sp>
      <p:sp>
        <p:nvSpPr>
          <p:cNvPr id="38" name="Rectangle 37"/>
          <p:cNvSpPr/>
          <p:nvPr/>
        </p:nvSpPr>
        <p:spPr>
          <a:xfrm>
            <a:off x="5715000" y="4418856"/>
            <a:ext cx="3198484" cy="646331"/>
          </a:xfrm>
          <a:prstGeom prst="rect">
            <a:avLst/>
          </a:prstGeom>
        </p:spPr>
        <p:txBody>
          <a:bodyPr wrap="square">
            <a:spAutoFit/>
          </a:bodyPr>
          <a:lstStyle/>
          <a:p>
            <a:pPr algn="r"/>
            <a:r>
              <a:rPr lang="en-US" dirty="0">
                <a:solidFill>
                  <a:schemeClr val="bg2"/>
                </a:solidFill>
              </a:rPr>
              <a:t>Virtual </a:t>
            </a:r>
            <a:r>
              <a:rPr lang="en-US" dirty="0" smtClean="0">
                <a:solidFill>
                  <a:schemeClr val="bg2"/>
                </a:solidFill>
              </a:rPr>
              <a:t>Pools </a:t>
            </a:r>
            <a:r>
              <a:rPr lang="en-US" dirty="0">
                <a:solidFill>
                  <a:schemeClr val="bg2"/>
                </a:solidFill>
              </a:rPr>
              <a:t>for </a:t>
            </a:r>
            <a:r>
              <a:rPr lang="en-US" dirty="0" smtClean="0">
                <a:solidFill>
                  <a:schemeClr val="bg2"/>
                </a:solidFill>
              </a:rPr>
              <a:t>space-</a:t>
            </a:r>
            <a:br>
              <a:rPr lang="en-US" dirty="0" smtClean="0">
                <a:solidFill>
                  <a:schemeClr val="bg2"/>
                </a:solidFill>
              </a:rPr>
            </a:br>
            <a:r>
              <a:rPr lang="en-US" dirty="0" smtClean="0">
                <a:solidFill>
                  <a:schemeClr val="bg2"/>
                </a:solidFill>
              </a:rPr>
              <a:t> efficient data stores</a:t>
            </a:r>
            <a:endParaRPr lang="en-US" dirty="0">
              <a:solidFill>
                <a:schemeClr val="bg2"/>
              </a:solidFill>
            </a:endParaRPr>
          </a:p>
        </p:txBody>
      </p:sp>
      <p:pic>
        <p:nvPicPr>
          <p:cNvPr id="33" name="Picture 87" descr="VMware ready certified"/>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gray">
          <a:xfrm>
            <a:off x="5104413" y="5274734"/>
            <a:ext cx="922129" cy="592666"/>
          </a:xfrm>
          <a:prstGeom prst="rect">
            <a:avLst/>
          </a:prstGeom>
          <a:noFill/>
          <a:ln w="9525">
            <a:noFill/>
            <a:miter lim="800000"/>
            <a:headEnd/>
            <a:tailEnd/>
          </a:ln>
        </p:spPr>
      </p:pic>
    </p:spTree>
    <p:extLst>
      <p:ext uri="{BB962C8B-B14F-4D97-AF65-F5344CB8AC3E}">
        <p14:creationId xmlns:p14="http://schemas.microsoft.com/office/powerpoint/2010/main" val="319993320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rapezoid 43"/>
          <p:cNvSpPr/>
          <p:nvPr/>
        </p:nvSpPr>
        <p:spPr>
          <a:xfrm rot="16200000">
            <a:off x="5438151" y="2896830"/>
            <a:ext cx="4405747" cy="2293430"/>
          </a:xfrm>
          <a:prstGeom prst="trapezoid">
            <a:avLst/>
          </a:prstGeom>
          <a:solidFill>
            <a:schemeClr val="accent1">
              <a:lumMod val="20000"/>
              <a:lumOff val="80000"/>
            </a:schemeClr>
          </a:solidFill>
          <a:ln w="127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Symmetrix VMAX 10K and Microsoft</a:t>
            </a:r>
            <a:br>
              <a:rPr lang="en-US" dirty="0" smtClean="0"/>
            </a:br>
            <a:r>
              <a:rPr lang="en-US" dirty="0" smtClean="0"/>
              <a:t>Hyper-V </a:t>
            </a:r>
            <a:r>
              <a:rPr lang="en-US" dirty="0"/>
              <a:t>Integration</a:t>
            </a:r>
          </a:p>
        </p:txBody>
      </p:sp>
      <p:sp>
        <p:nvSpPr>
          <p:cNvPr id="43" name="Text Placeholder 42"/>
          <p:cNvSpPr>
            <a:spLocks noGrp="1"/>
          </p:cNvSpPr>
          <p:nvPr>
            <p:ph type="body" idx="1"/>
          </p:nvPr>
        </p:nvSpPr>
        <p:spPr/>
        <p:txBody>
          <a:bodyPr/>
          <a:lstStyle/>
          <a:p>
            <a:r>
              <a:rPr lang="en-US" dirty="0"/>
              <a:t>EMC Storage Integrator </a:t>
            </a:r>
            <a:r>
              <a:rPr lang="en-US" dirty="0" smtClean="0"/>
              <a:t>for Windows</a:t>
            </a:r>
            <a:endParaRPr lang="en-US" dirty="0"/>
          </a:p>
        </p:txBody>
      </p:sp>
      <p:sp>
        <p:nvSpPr>
          <p:cNvPr id="30" name="Content Placeholder 29"/>
          <p:cNvSpPr>
            <a:spLocks noGrp="1"/>
          </p:cNvSpPr>
          <p:nvPr>
            <p:ph sz="quarter" idx="10"/>
          </p:nvPr>
        </p:nvSpPr>
        <p:spPr>
          <a:xfrm>
            <a:off x="366714" y="1873250"/>
            <a:ext cx="3421515" cy="4070349"/>
          </a:xfrm>
        </p:spPr>
        <p:txBody>
          <a:bodyPr/>
          <a:lstStyle/>
          <a:p>
            <a:r>
              <a:rPr lang="en-US" sz="2000" dirty="0" smtClean="0"/>
              <a:t>Application-aware storage provisioning </a:t>
            </a:r>
            <a:r>
              <a:rPr lang="en-US" sz="2000" dirty="0"/>
              <a:t>for </a:t>
            </a:r>
            <a:r>
              <a:rPr lang="en-US" sz="2000" dirty="0">
                <a:solidFill>
                  <a:schemeClr val="tx2"/>
                </a:solidFill>
              </a:rPr>
              <a:t>Windows </a:t>
            </a:r>
            <a:r>
              <a:rPr lang="en-US" sz="2000" dirty="0"/>
              <a:t>and </a:t>
            </a:r>
            <a:r>
              <a:rPr lang="en-US" sz="2000" dirty="0">
                <a:solidFill>
                  <a:schemeClr val="tx2"/>
                </a:solidFill>
              </a:rPr>
              <a:t>Hyper-V </a:t>
            </a:r>
            <a:r>
              <a:rPr lang="en-US" sz="2000" dirty="0" smtClean="0"/>
              <a:t>environments</a:t>
            </a:r>
          </a:p>
          <a:p>
            <a:r>
              <a:rPr lang="en-US" sz="2000" dirty="0" smtClean="0"/>
              <a:t>EMC Storage Integrator simplifies:</a:t>
            </a:r>
            <a:endParaRPr lang="en-US" sz="2000" dirty="0"/>
          </a:p>
          <a:p>
            <a:pPr lvl="1"/>
            <a:r>
              <a:rPr lang="en-US" dirty="0"/>
              <a:t>Provisioning</a:t>
            </a:r>
          </a:p>
          <a:p>
            <a:pPr lvl="1"/>
            <a:r>
              <a:rPr lang="en-US" dirty="0"/>
              <a:t>Migration</a:t>
            </a:r>
          </a:p>
          <a:p>
            <a:pPr lvl="1"/>
            <a:r>
              <a:rPr lang="en-US" dirty="0"/>
              <a:t>Monitoring</a:t>
            </a:r>
          </a:p>
          <a:p>
            <a:r>
              <a:rPr lang="en-US" sz="2000" dirty="0"/>
              <a:t>Leverage additional array capabilities</a:t>
            </a:r>
          </a:p>
          <a:p>
            <a:endParaRPr lang="en-US" sz="1800" dirty="0" smtClean="0"/>
          </a:p>
          <a:p>
            <a:endParaRPr lang="en-US" sz="1800" dirty="0"/>
          </a:p>
          <a:p>
            <a:endParaRPr lang="en-US" sz="2000" dirty="0"/>
          </a:p>
        </p:txBody>
      </p:sp>
      <p:pic>
        <p:nvPicPr>
          <p:cNvPr id="17" name="Picture 1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479192" y="2404474"/>
            <a:ext cx="1230628" cy="3307393"/>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4655" y="2244436"/>
            <a:ext cx="777242" cy="774651"/>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7858" y="4859029"/>
            <a:ext cx="950836" cy="905560"/>
          </a:xfrm>
          <a:prstGeom prst="rect">
            <a:avLst/>
          </a:prstGeom>
        </p:spPr>
      </p:pic>
      <p:pic>
        <p:nvPicPr>
          <p:cNvPr id="39" name="Picture 38"/>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37872" y="3991351"/>
            <a:ext cx="950808" cy="778284"/>
          </a:xfrm>
          <a:prstGeom prst="rect">
            <a:avLst/>
          </a:prstGeom>
        </p:spPr>
      </p:pic>
      <p:pic>
        <p:nvPicPr>
          <p:cNvPr id="41" name="Picture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53244" y="3108967"/>
            <a:ext cx="920064" cy="715606"/>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82306" y="4181726"/>
            <a:ext cx="2056747" cy="1285467"/>
          </a:xfrm>
          <a:prstGeom prst="rect">
            <a:avLst/>
          </a:prstGeom>
        </p:spPr>
      </p:pic>
      <p:pic>
        <p:nvPicPr>
          <p:cNvPr id="45" name="Picture 3"/>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94491" y="3230693"/>
            <a:ext cx="1484700" cy="1187760"/>
          </a:xfrm>
          <a:prstGeom prst="rect">
            <a:avLst/>
          </a:prstGeom>
          <a:noFill/>
          <a:ln w="9525">
            <a:noFill/>
            <a:miter lim="800000"/>
            <a:headEnd/>
            <a:tailEnd/>
          </a:ln>
        </p:spPr>
      </p:pic>
      <p:grpSp>
        <p:nvGrpSpPr>
          <p:cNvPr id="3" name="Group 54"/>
          <p:cNvGrpSpPr/>
          <p:nvPr/>
        </p:nvGrpSpPr>
        <p:grpSpPr>
          <a:xfrm>
            <a:off x="5331224" y="4368617"/>
            <a:ext cx="1627138" cy="980223"/>
            <a:chOff x="5331224" y="4368617"/>
            <a:chExt cx="1627138" cy="980223"/>
          </a:xfrm>
        </p:grpSpPr>
        <p:grpSp>
          <p:nvGrpSpPr>
            <p:cNvPr id="4" name="Group 18"/>
            <p:cNvGrpSpPr/>
            <p:nvPr/>
          </p:nvGrpSpPr>
          <p:grpSpPr>
            <a:xfrm>
              <a:off x="5331224" y="4368617"/>
              <a:ext cx="1010207" cy="961009"/>
              <a:chOff x="685800" y="3195429"/>
              <a:chExt cx="1273474" cy="1253339"/>
            </a:xfrm>
          </p:grpSpPr>
          <p:grpSp>
            <p:nvGrpSpPr>
              <p:cNvPr id="5" name="Group 19"/>
              <p:cNvGrpSpPr/>
              <p:nvPr/>
            </p:nvGrpSpPr>
            <p:grpSpPr>
              <a:xfrm>
                <a:off x="685800" y="3555476"/>
                <a:ext cx="1273474" cy="533245"/>
                <a:chOff x="685800" y="3623416"/>
                <a:chExt cx="1273474" cy="533245"/>
              </a:xfrm>
            </p:grpSpPr>
            <p:pic>
              <p:nvPicPr>
                <p:cNvPr id="24"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47800" y="3623416"/>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5800" y="3623416"/>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0"/>
              <p:cNvGrpSpPr/>
              <p:nvPr/>
            </p:nvGrpSpPr>
            <p:grpSpPr>
              <a:xfrm>
                <a:off x="1066800" y="3195429"/>
                <a:ext cx="511474" cy="1253339"/>
                <a:chOff x="1085096" y="3195429"/>
                <a:chExt cx="511474" cy="1253339"/>
              </a:xfrm>
            </p:grpSpPr>
            <p:pic>
              <p:nvPicPr>
                <p:cNvPr id="22"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5096" y="3915523"/>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5096" y="3195429"/>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47"/>
            <p:cNvGrpSpPr/>
            <p:nvPr/>
          </p:nvGrpSpPr>
          <p:grpSpPr>
            <a:xfrm>
              <a:off x="5948155" y="4387831"/>
              <a:ext cx="1010207" cy="961009"/>
              <a:chOff x="685800" y="3195429"/>
              <a:chExt cx="1273474" cy="1253339"/>
            </a:xfrm>
          </p:grpSpPr>
          <p:grpSp>
            <p:nvGrpSpPr>
              <p:cNvPr id="8" name="Group 48"/>
              <p:cNvGrpSpPr/>
              <p:nvPr/>
            </p:nvGrpSpPr>
            <p:grpSpPr>
              <a:xfrm>
                <a:off x="685800" y="3555476"/>
                <a:ext cx="1273474" cy="533245"/>
                <a:chOff x="685800" y="3623416"/>
                <a:chExt cx="1273474" cy="533245"/>
              </a:xfrm>
            </p:grpSpPr>
            <p:pic>
              <p:nvPicPr>
                <p:cNvPr id="53"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47800" y="3623416"/>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5800" y="3623416"/>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9"/>
              <p:cNvGrpSpPr/>
              <p:nvPr/>
            </p:nvGrpSpPr>
            <p:grpSpPr>
              <a:xfrm>
                <a:off x="1066800" y="3195429"/>
                <a:ext cx="511474" cy="1253339"/>
                <a:chOff x="1085096" y="3195429"/>
                <a:chExt cx="511474" cy="1253339"/>
              </a:xfrm>
            </p:grpSpPr>
            <p:pic>
              <p:nvPicPr>
                <p:cNvPr id="51"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5096" y="3915523"/>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50" descr="ICON_VM_basic_label_Q30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5096" y="3195429"/>
                  <a:ext cx="511474" cy="53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44382954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itle 3"/>
          <p:cNvSpPr>
            <a:spLocks noGrp="1"/>
          </p:cNvSpPr>
          <p:nvPr>
            <p:ph type="title"/>
          </p:nvPr>
        </p:nvSpPr>
        <p:spPr/>
        <p:txBody>
          <a:bodyPr/>
          <a:lstStyle/>
          <a:p>
            <a:r>
              <a:rPr lang="en-US" dirty="0" smtClean="0"/>
              <a:t>VMAX 10K for Microsoft SQL Server </a:t>
            </a:r>
          </a:p>
        </p:txBody>
      </p:sp>
      <p:sp>
        <p:nvSpPr>
          <p:cNvPr id="48" name="Text Placeholder 47"/>
          <p:cNvSpPr>
            <a:spLocks noGrp="1"/>
          </p:cNvSpPr>
          <p:nvPr>
            <p:ph type="body" idx="1"/>
          </p:nvPr>
        </p:nvSpPr>
        <p:spPr/>
        <p:txBody>
          <a:bodyPr/>
          <a:lstStyle/>
          <a:p>
            <a:r>
              <a:rPr lang="en-US" dirty="0" smtClean="0"/>
              <a:t>Leveraging FAST VP technology </a:t>
            </a:r>
          </a:p>
          <a:p>
            <a:endParaRPr lang="en-US" dirty="0"/>
          </a:p>
        </p:txBody>
      </p:sp>
      <p:sp>
        <p:nvSpPr>
          <p:cNvPr id="261122" name="Content Placeholder 5"/>
          <p:cNvSpPr>
            <a:spLocks noGrp="1"/>
          </p:cNvSpPr>
          <p:nvPr>
            <p:ph sz="quarter" idx="10"/>
          </p:nvPr>
        </p:nvSpPr>
        <p:spPr>
          <a:xfrm>
            <a:off x="4455886" y="1873250"/>
            <a:ext cx="4321403" cy="4070349"/>
          </a:xfrm>
        </p:spPr>
        <p:txBody>
          <a:bodyPr/>
          <a:lstStyle/>
          <a:p>
            <a:r>
              <a:rPr lang="en-US" sz="1600" dirty="0" smtClean="0"/>
              <a:t>FAST VP and Microsoft SQL</a:t>
            </a:r>
          </a:p>
          <a:p>
            <a:pPr lvl="1"/>
            <a:r>
              <a:rPr lang="en-US" sz="1400" dirty="0" smtClean="0"/>
              <a:t>Up to 40% higher performance</a:t>
            </a:r>
          </a:p>
          <a:p>
            <a:pPr lvl="1"/>
            <a:r>
              <a:rPr lang="en-US" sz="1400" dirty="0" smtClean="0"/>
              <a:t>40% lower storage cost</a:t>
            </a:r>
          </a:p>
          <a:p>
            <a:pPr>
              <a:buNone/>
            </a:pPr>
            <a:endParaRPr lang="en-US" sz="1600" dirty="0" smtClean="0"/>
          </a:p>
          <a:p>
            <a:endParaRPr lang="en-US" sz="1600" dirty="0" smtClean="0"/>
          </a:p>
          <a:p>
            <a:pPr lvl="8"/>
            <a:endParaRPr lang="en-US" sz="1400" dirty="0" smtClean="0"/>
          </a:p>
          <a:p>
            <a:endParaRPr lang="en-US" sz="1600" dirty="0" smtClean="0"/>
          </a:p>
          <a:p>
            <a:endParaRPr lang="en-US" sz="1600" dirty="0" smtClean="0"/>
          </a:p>
          <a:p>
            <a:r>
              <a:rPr lang="en-US" sz="1600" dirty="0" smtClean="0"/>
              <a:t>Why FAST VP for SQL 2012?</a:t>
            </a:r>
          </a:p>
          <a:p>
            <a:pPr lvl="1"/>
            <a:r>
              <a:rPr lang="en-US" sz="1400" dirty="0" smtClean="0"/>
              <a:t>More than 1,000 Symmetrix systems running FAST VP</a:t>
            </a:r>
          </a:p>
          <a:p>
            <a:pPr lvl="1"/>
            <a:r>
              <a:rPr lang="en-US" sz="1400" dirty="0" smtClean="0"/>
              <a:t>Leverages speed of enterprise Flash drives and saves cost with SATA</a:t>
            </a:r>
          </a:p>
          <a:p>
            <a:pPr lvl="1"/>
            <a:endParaRPr lang="en-US" sz="1400" dirty="0" smtClean="0"/>
          </a:p>
        </p:txBody>
      </p:sp>
      <p:sp>
        <p:nvSpPr>
          <p:cNvPr id="261123" name="AutoShape 18"/>
          <p:cNvSpPr>
            <a:spLocks noChangeAspect="1" noChangeArrowheads="1"/>
          </p:cNvSpPr>
          <p:nvPr/>
        </p:nvSpPr>
        <p:spPr bwMode="gray">
          <a:xfrm>
            <a:off x="427034" y="2646363"/>
            <a:ext cx="3041650" cy="403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776 w 21600"/>
              <a:gd name="T13" fmla="*/ 5776 h 21600"/>
              <a:gd name="T14" fmla="*/ 15824 w 21600"/>
              <a:gd name="T15" fmla="*/ 15824 h 21600"/>
            </a:gdLst>
            <a:ahLst/>
            <a:cxnLst>
              <a:cxn ang="T8">
                <a:pos x="T0" y="T1"/>
              </a:cxn>
              <a:cxn ang="T9">
                <a:pos x="T2" y="T3"/>
              </a:cxn>
              <a:cxn ang="T10">
                <a:pos x="T4" y="T5"/>
              </a:cxn>
              <a:cxn ang="T11">
                <a:pos x="T6" y="T7"/>
              </a:cxn>
            </a:cxnLst>
            <a:rect l="T12" t="T13" r="T14" b="T15"/>
            <a:pathLst>
              <a:path w="21600" h="21600">
                <a:moveTo>
                  <a:pt x="0" y="0"/>
                </a:moveTo>
                <a:lnTo>
                  <a:pt x="7951" y="21600"/>
                </a:lnTo>
                <a:lnTo>
                  <a:pt x="13649" y="21600"/>
                </a:lnTo>
                <a:lnTo>
                  <a:pt x="21600" y="0"/>
                </a:lnTo>
                <a:lnTo>
                  <a:pt x="0" y="0"/>
                </a:lnTo>
                <a:close/>
              </a:path>
            </a:pathLst>
          </a:custGeom>
          <a:gradFill rotWithShape="1">
            <a:gsLst>
              <a:gs pos="0">
                <a:srgbClr val="A8DDF6"/>
              </a:gs>
              <a:gs pos="100000">
                <a:srgbClr val="FFFFFF"/>
              </a:gs>
            </a:gsLst>
            <a:lin ang="5400000" scaled="1"/>
          </a:gradFill>
          <a:ln w="12700" algn="ctr">
            <a:noFill/>
            <a:miter lim="800000"/>
            <a:headEnd/>
            <a:tailEnd/>
          </a:ln>
        </p:spPr>
        <p:txBody>
          <a:bodyPr wrap="none" lIns="0" tIns="0" rIns="0" bIns="0" anchor="ctr"/>
          <a:lstStyle/>
          <a:p>
            <a:endParaRPr lang="en-US" dirty="0"/>
          </a:p>
        </p:txBody>
      </p:sp>
      <p:sp>
        <p:nvSpPr>
          <p:cNvPr id="261124" name="TextBox 32"/>
          <p:cNvSpPr txBox="1">
            <a:spLocks noChangeArrowheads="1"/>
          </p:cNvSpPr>
          <p:nvPr/>
        </p:nvSpPr>
        <p:spPr bwMode="gray">
          <a:xfrm>
            <a:off x="700084" y="2363788"/>
            <a:ext cx="819150" cy="212725"/>
          </a:xfrm>
          <a:prstGeom prst="rect">
            <a:avLst/>
          </a:prstGeom>
          <a:noFill/>
          <a:ln w="9525">
            <a:noFill/>
            <a:miter lim="800000"/>
            <a:headEnd/>
            <a:tailEnd/>
          </a:ln>
        </p:spPr>
        <p:txBody>
          <a:bodyPr wrap="none" lIns="0" tIns="0" rIns="0" bIns="0">
            <a:spAutoFit/>
          </a:bodyPr>
          <a:lstStyle/>
          <a:p>
            <a:r>
              <a:rPr lang="en-US" sz="1400" b="1" dirty="0">
                <a:solidFill>
                  <a:schemeClr val="bg2"/>
                </a:solidFill>
                <a:latin typeface="MetaNormalLF-Roman" pitchFamily="34" charset="0"/>
              </a:rPr>
              <a:t>SQL Server</a:t>
            </a:r>
          </a:p>
        </p:txBody>
      </p:sp>
      <p:sp>
        <p:nvSpPr>
          <p:cNvPr id="261125" name="TextBox 34"/>
          <p:cNvSpPr txBox="1">
            <a:spLocks noChangeArrowheads="1"/>
          </p:cNvSpPr>
          <p:nvPr/>
        </p:nvSpPr>
        <p:spPr bwMode="gray">
          <a:xfrm>
            <a:off x="1650996" y="2362200"/>
            <a:ext cx="819150" cy="212725"/>
          </a:xfrm>
          <a:prstGeom prst="rect">
            <a:avLst/>
          </a:prstGeom>
          <a:noFill/>
          <a:ln w="9525">
            <a:noFill/>
            <a:miter lim="800000"/>
            <a:headEnd/>
            <a:tailEnd/>
          </a:ln>
        </p:spPr>
        <p:txBody>
          <a:bodyPr wrap="none" lIns="0" tIns="0" rIns="0" bIns="0">
            <a:spAutoFit/>
          </a:bodyPr>
          <a:lstStyle/>
          <a:p>
            <a:r>
              <a:rPr lang="en-US" sz="1400" b="1" dirty="0">
                <a:solidFill>
                  <a:schemeClr val="bg2"/>
                </a:solidFill>
                <a:latin typeface="MetaNormalLF-Roman" pitchFamily="34" charset="0"/>
              </a:rPr>
              <a:t>SQL Server</a:t>
            </a:r>
          </a:p>
        </p:txBody>
      </p:sp>
      <p:sp>
        <p:nvSpPr>
          <p:cNvPr id="261126" name="TextBox 35"/>
          <p:cNvSpPr txBox="1">
            <a:spLocks noChangeArrowheads="1"/>
          </p:cNvSpPr>
          <p:nvPr/>
        </p:nvSpPr>
        <p:spPr bwMode="gray">
          <a:xfrm>
            <a:off x="2641596" y="2359025"/>
            <a:ext cx="827088" cy="212725"/>
          </a:xfrm>
          <a:prstGeom prst="rect">
            <a:avLst/>
          </a:prstGeom>
          <a:noFill/>
          <a:ln w="9525">
            <a:noFill/>
            <a:miter lim="800000"/>
            <a:headEnd/>
            <a:tailEnd/>
          </a:ln>
        </p:spPr>
        <p:txBody>
          <a:bodyPr wrap="none" lIns="0" tIns="0" rIns="0" bIns="0">
            <a:spAutoFit/>
          </a:bodyPr>
          <a:lstStyle/>
          <a:p>
            <a:r>
              <a:rPr lang="en-US" sz="1400" b="1" dirty="0">
                <a:solidFill>
                  <a:schemeClr val="bg2"/>
                </a:solidFill>
                <a:latin typeface="MetaNormalLF-Roman" pitchFamily="34" charset="0"/>
              </a:rPr>
              <a:t>SharePoint</a:t>
            </a:r>
          </a:p>
        </p:txBody>
      </p:sp>
      <p:grpSp>
        <p:nvGrpSpPr>
          <p:cNvPr id="3" name="Group 29"/>
          <p:cNvGrpSpPr>
            <a:grpSpLocks/>
          </p:cNvGrpSpPr>
          <p:nvPr/>
        </p:nvGrpSpPr>
        <p:grpSpPr bwMode="auto">
          <a:xfrm>
            <a:off x="541334" y="1681163"/>
            <a:ext cx="920750" cy="660400"/>
            <a:chOff x="2481" y="532"/>
            <a:chExt cx="2552" cy="1834"/>
          </a:xfrm>
        </p:grpSpPr>
        <p:grpSp>
          <p:nvGrpSpPr>
            <p:cNvPr id="4" name="Group 30"/>
            <p:cNvGrpSpPr>
              <a:grpSpLocks/>
            </p:cNvGrpSpPr>
            <p:nvPr/>
          </p:nvGrpSpPr>
          <p:grpSpPr bwMode="auto">
            <a:xfrm>
              <a:off x="2481" y="1180"/>
              <a:ext cx="2540" cy="472"/>
              <a:chOff x="3315" y="1507"/>
              <a:chExt cx="1561" cy="491"/>
            </a:xfrm>
          </p:grpSpPr>
          <p:sp>
            <p:nvSpPr>
              <p:cNvPr id="261173" name="AutoShape 31"/>
              <p:cNvSpPr>
                <a:spLocks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en-US" dirty="0">
                  <a:latin typeface="MetaNormalLF-Roman" pitchFamily="34" charset="0"/>
                </a:endParaRPr>
              </a:p>
            </p:txBody>
          </p:sp>
          <p:sp>
            <p:nvSpPr>
              <p:cNvPr id="261174" name="AutoShape 32"/>
              <p:cNvSpPr>
                <a:spLocks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en-US" dirty="0">
                  <a:latin typeface="MetaNormalLF-Roman" pitchFamily="34" charset="0"/>
                </a:endParaRPr>
              </a:p>
            </p:txBody>
          </p:sp>
          <p:sp>
            <p:nvSpPr>
              <p:cNvPr id="261175" name="AutoShape 33"/>
              <p:cNvSpPr>
                <a:spLocks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pPr algn="ctr"/>
                <a:r>
                  <a:rPr lang="en-US" sz="900" b="1" dirty="0">
                    <a:solidFill>
                      <a:schemeClr val="bg1"/>
                    </a:solidFill>
                    <a:latin typeface="MetaNormalLF-Roman" pitchFamily="34" charset="0"/>
                  </a:rPr>
                  <a:t> Virtual Server</a:t>
                </a:r>
              </a:p>
            </p:txBody>
          </p:sp>
        </p:grpSp>
        <p:pic>
          <p:nvPicPr>
            <p:cNvPr id="261168" name="Picture 34"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2481" y="532"/>
              <a:ext cx="576" cy="576"/>
            </a:xfrm>
            <a:prstGeom prst="rect">
              <a:avLst/>
            </a:prstGeom>
            <a:noFill/>
            <a:ln w="9525">
              <a:noFill/>
              <a:miter lim="800000"/>
              <a:headEnd/>
              <a:tailEnd/>
            </a:ln>
          </p:spPr>
        </p:pic>
        <p:pic>
          <p:nvPicPr>
            <p:cNvPr id="261169" name="Picture 35" descr="ser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2481" y="1725"/>
              <a:ext cx="2552" cy="641"/>
            </a:xfrm>
            <a:prstGeom prst="rect">
              <a:avLst/>
            </a:prstGeom>
            <a:noFill/>
            <a:ln w="9525">
              <a:noFill/>
              <a:miter lim="800000"/>
              <a:headEnd/>
              <a:tailEnd/>
            </a:ln>
          </p:spPr>
        </p:pic>
        <p:pic>
          <p:nvPicPr>
            <p:cNvPr id="261170" name="Picture 36"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134" y="532"/>
              <a:ext cx="576" cy="576"/>
            </a:xfrm>
            <a:prstGeom prst="rect">
              <a:avLst/>
            </a:prstGeom>
            <a:noFill/>
            <a:ln w="9525">
              <a:noFill/>
              <a:miter lim="800000"/>
              <a:headEnd/>
              <a:tailEnd/>
            </a:ln>
          </p:spPr>
        </p:pic>
        <p:pic>
          <p:nvPicPr>
            <p:cNvPr id="261171" name="Picture 37"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787" y="532"/>
              <a:ext cx="576" cy="576"/>
            </a:xfrm>
            <a:prstGeom prst="rect">
              <a:avLst/>
            </a:prstGeom>
            <a:noFill/>
            <a:ln w="9525">
              <a:noFill/>
              <a:miter lim="800000"/>
              <a:headEnd/>
              <a:tailEnd/>
            </a:ln>
          </p:spPr>
        </p:pic>
        <p:pic>
          <p:nvPicPr>
            <p:cNvPr id="261172" name="Picture 38"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4440" y="532"/>
              <a:ext cx="576" cy="576"/>
            </a:xfrm>
            <a:prstGeom prst="rect">
              <a:avLst/>
            </a:prstGeom>
            <a:noFill/>
            <a:ln w="9525">
              <a:noFill/>
              <a:miter lim="800000"/>
              <a:headEnd/>
              <a:tailEnd/>
            </a:ln>
          </p:spPr>
        </p:pic>
      </p:grpSp>
      <p:grpSp>
        <p:nvGrpSpPr>
          <p:cNvPr id="5" name="Group 39"/>
          <p:cNvGrpSpPr>
            <a:grpSpLocks/>
          </p:cNvGrpSpPr>
          <p:nvPr/>
        </p:nvGrpSpPr>
        <p:grpSpPr bwMode="auto">
          <a:xfrm>
            <a:off x="1581146" y="1681163"/>
            <a:ext cx="920750" cy="660400"/>
            <a:chOff x="2481" y="532"/>
            <a:chExt cx="2552" cy="1834"/>
          </a:xfrm>
        </p:grpSpPr>
        <p:grpSp>
          <p:nvGrpSpPr>
            <p:cNvPr id="6" name="Group 40"/>
            <p:cNvGrpSpPr>
              <a:grpSpLocks/>
            </p:cNvGrpSpPr>
            <p:nvPr/>
          </p:nvGrpSpPr>
          <p:grpSpPr bwMode="auto">
            <a:xfrm>
              <a:off x="2481" y="1180"/>
              <a:ext cx="2540" cy="472"/>
              <a:chOff x="3315" y="1507"/>
              <a:chExt cx="1561" cy="491"/>
            </a:xfrm>
          </p:grpSpPr>
          <p:sp>
            <p:nvSpPr>
              <p:cNvPr id="261164" name="AutoShape 41"/>
              <p:cNvSpPr>
                <a:spLocks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en-US" dirty="0">
                  <a:latin typeface="MetaNormalLF-Roman" pitchFamily="34" charset="0"/>
                </a:endParaRPr>
              </a:p>
            </p:txBody>
          </p:sp>
          <p:sp>
            <p:nvSpPr>
              <p:cNvPr id="261165" name="AutoShape 42"/>
              <p:cNvSpPr>
                <a:spLocks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en-US" dirty="0">
                  <a:latin typeface="MetaNormalLF-Roman" pitchFamily="34" charset="0"/>
                </a:endParaRPr>
              </a:p>
            </p:txBody>
          </p:sp>
          <p:sp>
            <p:nvSpPr>
              <p:cNvPr id="261166" name="AutoShape 43"/>
              <p:cNvSpPr>
                <a:spLocks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pPr algn="ctr"/>
                <a:r>
                  <a:rPr lang="en-US" sz="900" b="1" dirty="0">
                    <a:solidFill>
                      <a:schemeClr val="bg1"/>
                    </a:solidFill>
                    <a:latin typeface="MetaNormalLF-Roman" pitchFamily="34" charset="0"/>
                  </a:rPr>
                  <a:t>Virtual Server</a:t>
                </a:r>
              </a:p>
            </p:txBody>
          </p:sp>
        </p:grpSp>
        <p:pic>
          <p:nvPicPr>
            <p:cNvPr id="261159" name="Picture 44"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2481" y="532"/>
              <a:ext cx="576" cy="576"/>
            </a:xfrm>
            <a:prstGeom prst="rect">
              <a:avLst/>
            </a:prstGeom>
            <a:noFill/>
            <a:ln w="9525">
              <a:noFill/>
              <a:miter lim="800000"/>
              <a:headEnd/>
              <a:tailEnd/>
            </a:ln>
          </p:spPr>
        </p:pic>
        <p:pic>
          <p:nvPicPr>
            <p:cNvPr id="261160" name="Picture 45" descr="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gray">
            <a:xfrm>
              <a:off x="2481" y="1725"/>
              <a:ext cx="2552" cy="641"/>
            </a:xfrm>
            <a:prstGeom prst="rect">
              <a:avLst/>
            </a:prstGeom>
            <a:noFill/>
            <a:ln w="9525">
              <a:noFill/>
              <a:miter lim="800000"/>
              <a:headEnd/>
              <a:tailEnd/>
            </a:ln>
          </p:spPr>
        </p:pic>
        <p:pic>
          <p:nvPicPr>
            <p:cNvPr id="261161" name="Picture 46"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134" y="532"/>
              <a:ext cx="576" cy="576"/>
            </a:xfrm>
            <a:prstGeom prst="rect">
              <a:avLst/>
            </a:prstGeom>
            <a:noFill/>
            <a:ln w="9525">
              <a:noFill/>
              <a:miter lim="800000"/>
              <a:headEnd/>
              <a:tailEnd/>
            </a:ln>
          </p:spPr>
        </p:pic>
        <p:pic>
          <p:nvPicPr>
            <p:cNvPr id="261162" name="Picture 47"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787" y="532"/>
              <a:ext cx="576" cy="576"/>
            </a:xfrm>
            <a:prstGeom prst="rect">
              <a:avLst/>
            </a:prstGeom>
            <a:noFill/>
            <a:ln w="9525">
              <a:noFill/>
              <a:miter lim="800000"/>
              <a:headEnd/>
              <a:tailEnd/>
            </a:ln>
          </p:spPr>
        </p:pic>
        <p:pic>
          <p:nvPicPr>
            <p:cNvPr id="261163" name="Picture 48"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4440" y="532"/>
              <a:ext cx="576" cy="576"/>
            </a:xfrm>
            <a:prstGeom prst="rect">
              <a:avLst/>
            </a:prstGeom>
            <a:noFill/>
            <a:ln w="9525">
              <a:noFill/>
              <a:miter lim="800000"/>
              <a:headEnd/>
              <a:tailEnd/>
            </a:ln>
          </p:spPr>
        </p:pic>
      </p:grpSp>
      <p:grpSp>
        <p:nvGrpSpPr>
          <p:cNvPr id="7" name="Group 49"/>
          <p:cNvGrpSpPr>
            <a:grpSpLocks/>
          </p:cNvGrpSpPr>
          <p:nvPr/>
        </p:nvGrpSpPr>
        <p:grpSpPr bwMode="auto">
          <a:xfrm>
            <a:off x="2616196" y="1681163"/>
            <a:ext cx="922338" cy="660400"/>
            <a:chOff x="2481" y="532"/>
            <a:chExt cx="2552" cy="1834"/>
          </a:xfrm>
        </p:grpSpPr>
        <p:grpSp>
          <p:nvGrpSpPr>
            <p:cNvPr id="9" name="Group 50"/>
            <p:cNvGrpSpPr>
              <a:grpSpLocks/>
            </p:cNvGrpSpPr>
            <p:nvPr/>
          </p:nvGrpSpPr>
          <p:grpSpPr bwMode="auto">
            <a:xfrm>
              <a:off x="2481" y="1180"/>
              <a:ext cx="2540" cy="472"/>
              <a:chOff x="3315" y="1507"/>
              <a:chExt cx="1561" cy="491"/>
            </a:xfrm>
          </p:grpSpPr>
          <p:sp>
            <p:nvSpPr>
              <p:cNvPr id="261155" name="AutoShape 51"/>
              <p:cNvSpPr>
                <a:spLocks noChangeArrowheads="1"/>
              </p:cNvSpPr>
              <p:nvPr/>
            </p:nvSpPr>
            <p:spPr bwMode="gray">
              <a:xfrm>
                <a:off x="3315" y="1507"/>
                <a:ext cx="1561" cy="491"/>
              </a:xfrm>
              <a:prstGeom prst="roundRect">
                <a:avLst>
                  <a:gd name="adj" fmla="val 6519"/>
                </a:avLst>
              </a:prstGeom>
              <a:solidFill>
                <a:srgbClr val="3D96D1"/>
              </a:solidFill>
              <a:ln w="12700" algn="ctr">
                <a:noFill/>
                <a:round/>
                <a:headEnd/>
                <a:tailEnd/>
              </a:ln>
            </p:spPr>
            <p:txBody>
              <a:bodyPr wrap="none" lIns="0" tIns="0" rIns="0" bIns="0" anchor="ctr"/>
              <a:lstStyle/>
              <a:p>
                <a:endParaRPr lang="en-US" dirty="0">
                  <a:latin typeface="MetaNormalLF-Roman" pitchFamily="34" charset="0"/>
                </a:endParaRPr>
              </a:p>
            </p:txBody>
          </p:sp>
          <p:sp>
            <p:nvSpPr>
              <p:cNvPr id="261156" name="AutoShape 52"/>
              <p:cNvSpPr>
                <a:spLocks noChangeArrowheads="1"/>
              </p:cNvSpPr>
              <p:nvPr/>
            </p:nvSpPr>
            <p:spPr bwMode="gray">
              <a:xfrm>
                <a:off x="3315" y="1507"/>
                <a:ext cx="1561" cy="218"/>
              </a:xfrm>
              <a:prstGeom prst="roundRect">
                <a:avLst>
                  <a:gd name="adj" fmla="val 13759"/>
                </a:avLst>
              </a:prstGeom>
              <a:gradFill rotWithShape="1">
                <a:gsLst>
                  <a:gs pos="0">
                    <a:srgbClr val="A8DDF6"/>
                  </a:gs>
                  <a:gs pos="100000">
                    <a:srgbClr val="3D96D1"/>
                  </a:gs>
                </a:gsLst>
                <a:lin ang="5400000" scaled="1"/>
              </a:gradFill>
              <a:ln w="12700" algn="ctr">
                <a:noFill/>
                <a:round/>
                <a:headEnd/>
                <a:tailEnd/>
              </a:ln>
            </p:spPr>
            <p:txBody>
              <a:bodyPr wrap="none" lIns="0" tIns="0" rIns="0" bIns="0" anchor="ctr"/>
              <a:lstStyle/>
              <a:p>
                <a:endParaRPr lang="en-US" dirty="0">
                  <a:latin typeface="MetaNormalLF-Roman" pitchFamily="34" charset="0"/>
                </a:endParaRPr>
              </a:p>
            </p:txBody>
          </p:sp>
          <p:sp>
            <p:nvSpPr>
              <p:cNvPr id="261157" name="AutoShape 53"/>
              <p:cNvSpPr>
                <a:spLocks noChangeArrowheads="1"/>
              </p:cNvSpPr>
              <p:nvPr/>
            </p:nvSpPr>
            <p:spPr bwMode="gray">
              <a:xfrm>
                <a:off x="3315" y="1507"/>
                <a:ext cx="1561" cy="491"/>
              </a:xfrm>
              <a:prstGeom prst="roundRect">
                <a:avLst>
                  <a:gd name="adj" fmla="val 6519"/>
                </a:avLst>
              </a:prstGeom>
              <a:noFill/>
              <a:ln w="9525" algn="ctr">
                <a:solidFill>
                  <a:srgbClr val="1291CF"/>
                </a:solidFill>
                <a:round/>
                <a:headEnd/>
                <a:tailEnd/>
              </a:ln>
            </p:spPr>
            <p:txBody>
              <a:bodyPr wrap="none" lIns="0" tIns="0" rIns="0" bIns="0" anchor="ctr"/>
              <a:lstStyle/>
              <a:p>
                <a:pPr algn="ctr"/>
                <a:r>
                  <a:rPr lang="en-US" sz="900" b="1" dirty="0">
                    <a:solidFill>
                      <a:schemeClr val="bg1"/>
                    </a:solidFill>
                    <a:latin typeface="MetaNormalLF-Roman" pitchFamily="34" charset="0"/>
                  </a:rPr>
                  <a:t>Virtual Server</a:t>
                </a:r>
              </a:p>
            </p:txBody>
          </p:sp>
        </p:grpSp>
        <p:pic>
          <p:nvPicPr>
            <p:cNvPr id="261150" name="Picture 54"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2481" y="532"/>
              <a:ext cx="576" cy="576"/>
            </a:xfrm>
            <a:prstGeom prst="rect">
              <a:avLst/>
            </a:prstGeom>
            <a:noFill/>
            <a:ln w="9525">
              <a:noFill/>
              <a:miter lim="800000"/>
              <a:headEnd/>
              <a:tailEnd/>
            </a:ln>
          </p:spPr>
        </p:pic>
        <p:pic>
          <p:nvPicPr>
            <p:cNvPr id="261151" name="Picture 55" descr="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gray">
            <a:xfrm>
              <a:off x="2481" y="1725"/>
              <a:ext cx="2552" cy="641"/>
            </a:xfrm>
            <a:prstGeom prst="rect">
              <a:avLst/>
            </a:prstGeom>
            <a:noFill/>
            <a:ln w="9525">
              <a:noFill/>
              <a:miter lim="800000"/>
              <a:headEnd/>
              <a:tailEnd/>
            </a:ln>
          </p:spPr>
        </p:pic>
        <p:pic>
          <p:nvPicPr>
            <p:cNvPr id="261152" name="Picture 56"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134" y="532"/>
              <a:ext cx="576" cy="576"/>
            </a:xfrm>
            <a:prstGeom prst="rect">
              <a:avLst/>
            </a:prstGeom>
            <a:noFill/>
            <a:ln w="9525">
              <a:noFill/>
              <a:miter lim="800000"/>
              <a:headEnd/>
              <a:tailEnd/>
            </a:ln>
          </p:spPr>
        </p:pic>
        <p:pic>
          <p:nvPicPr>
            <p:cNvPr id="261153" name="Picture 57"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787" y="532"/>
              <a:ext cx="576" cy="576"/>
            </a:xfrm>
            <a:prstGeom prst="rect">
              <a:avLst/>
            </a:prstGeom>
            <a:noFill/>
            <a:ln w="9525">
              <a:noFill/>
              <a:miter lim="800000"/>
              <a:headEnd/>
              <a:tailEnd/>
            </a:ln>
          </p:spPr>
        </p:pic>
        <p:pic>
          <p:nvPicPr>
            <p:cNvPr id="261154" name="Picture 58" descr="VM non-detai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4440" y="532"/>
              <a:ext cx="576" cy="576"/>
            </a:xfrm>
            <a:prstGeom prst="rect">
              <a:avLst/>
            </a:prstGeom>
            <a:noFill/>
            <a:ln w="9525">
              <a:noFill/>
              <a:miter lim="800000"/>
              <a:headEnd/>
              <a:tailEnd/>
            </a:ln>
          </p:spPr>
        </p:pic>
      </p:grpSp>
      <p:sp>
        <p:nvSpPr>
          <p:cNvPr id="261130" name="AutoShape 63"/>
          <p:cNvSpPr>
            <a:spLocks noChangeArrowheads="1"/>
          </p:cNvSpPr>
          <p:nvPr/>
        </p:nvSpPr>
        <p:spPr bwMode="gray">
          <a:xfrm>
            <a:off x="369884" y="1552575"/>
            <a:ext cx="3341687" cy="1093788"/>
          </a:xfrm>
          <a:prstGeom prst="roundRect">
            <a:avLst>
              <a:gd name="adj" fmla="val 9481"/>
            </a:avLst>
          </a:prstGeom>
          <a:noFill/>
          <a:ln w="19050" algn="ctr">
            <a:solidFill>
              <a:schemeClr val="bg2"/>
            </a:solidFill>
            <a:prstDash val="sysDot"/>
            <a:round/>
            <a:headEnd/>
            <a:tailEnd/>
          </a:ln>
        </p:spPr>
        <p:txBody>
          <a:bodyPr wrap="none" lIns="0" tIns="0" rIns="0" bIns="0" anchor="ctr"/>
          <a:lstStyle/>
          <a:p>
            <a:endParaRPr lang="en-US" dirty="0">
              <a:latin typeface="MetaNormalLF-Roman" pitchFamily="34" charset="0"/>
            </a:endParaRPr>
          </a:p>
        </p:txBody>
      </p:sp>
      <p:sp>
        <p:nvSpPr>
          <p:cNvPr id="261133" name="TextBox 32"/>
          <p:cNvSpPr txBox="1">
            <a:spLocks noChangeArrowheads="1"/>
          </p:cNvSpPr>
          <p:nvPr/>
        </p:nvSpPr>
        <p:spPr bwMode="gray">
          <a:xfrm>
            <a:off x="1717671" y="4554538"/>
            <a:ext cx="152400" cy="184150"/>
          </a:xfrm>
          <a:prstGeom prst="rect">
            <a:avLst/>
          </a:prstGeom>
          <a:noFill/>
          <a:ln w="9525">
            <a:noFill/>
            <a:miter lim="800000"/>
            <a:headEnd/>
            <a:tailEnd/>
          </a:ln>
        </p:spPr>
        <p:txBody>
          <a:bodyPr wrap="none" lIns="0" tIns="0" rIns="0" bIns="0">
            <a:spAutoFit/>
          </a:bodyPr>
          <a:lstStyle/>
          <a:p>
            <a:r>
              <a:rPr lang="en-US" sz="1200" b="1" dirty="0">
                <a:solidFill>
                  <a:schemeClr val="bg1"/>
                </a:solidFill>
                <a:latin typeface="MetaNormalLF-Roman" pitchFamily="34" charset="0"/>
              </a:rPr>
              <a:t>FC</a:t>
            </a:r>
          </a:p>
        </p:txBody>
      </p:sp>
      <p:sp>
        <p:nvSpPr>
          <p:cNvPr id="261139" name="Text Placeholder 202"/>
          <p:cNvSpPr txBox="1">
            <a:spLocks/>
          </p:cNvSpPr>
          <p:nvPr/>
        </p:nvSpPr>
        <p:spPr bwMode="auto">
          <a:xfrm>
            <a:off x="424296" y="884209"/>
            <a:ext cx="8410575" cy="403225"/>
          </a:xfrm>
          <a:prstGeom prst="rect">
            <a:avLst/>
          </a:prstGeom>
          <a:noFill/>
          <a:ln w="9525">
            <a:noFill/>
            <a:miter lim="800000"/>
            <a:headEnd/>
            <a:tailEnd/>
          </a:ln>
        </p:spPr>
        <p:txBody>
          <a:bodyPr lIns="0" tIns="0" rIns="0" bIns="0"/>
          <a:lstStyle/>
          <a:p>
            <a:pPr eaLnBrk="0" hangingPunct="0">
              <a:spcBef>
                <a:spcPct val="20000"/>
              </a:spcBef>
              <a:buClr>
                <a:srgbClr val="2C95DD"/>
              </a:buClr>
              <a:buFont typeface="Arial" charset="0"/>
              <a:buNone/>
              <a:tabLst>
                <a:tab pos="800100" algn="l"/>
              </a:tabLst>
            </a:pPr>
            <a:endParaRPr lang="en-US" sz="2400" dirty="0">
              <a:solidFill>
                <a:schemeClr val="bg2"/>
              </a:solidFill>
              <a:latin typeface="MetaNormalLF-Roman" pitchFamily="34" charset="0"/>
            </a:endParaRP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0876" y="2889034"/>
            <a:ext cx="1073590" cy="3207180"/>
          </a:xfrm>
          <a:prstGeom prst="rect">
            <a:avLst/>
          </a:prstGeom>
        </p:spPr>
      </p:pic>
      <p:pic>
        <p:nvPicPr>
          <p:cNvPr id="329730"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34968" y="4185905"/>
            <a:ext cx="1838490" cy="1658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8"/>
          <p:cNvGrpSpPr/>
          <p:nvPr/>
        </p:nvGrpSpPr>
        <p:grpSpPr>
          <a:xfrm>
            <a:off x="4481387" y="2626361"/>
            <a:ext cx="4269092" cy="1725613"/>
            <a:chOff x="4433887" y="2217826"/>
            <a:chExt cx="4269092" cy="1858874"/>
          </a:xfrm>
        </p:grpSpPr>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473063">
              <a:off x="6350130" y="2217826"/>
              <a:ext cx="2352849" cy="1702251"/>
            </a:xfrm>
            <a:prstGeom prst="rect">
              <a:avLst/>
            </a:prstGeom>
            <a:ln>
              <a:noFill/>
            </a:ln>
            <a:effectLst>
              <a:softEdge rad="112500"/>
            </a:effectLst>
          </p:spPr>
        </p:pic>
        <p:grpSp>
          <p:nvGrpSpPr>
            <p:cNvPr id="11" name="Group 3"/>
            <p:cNvGrpSpPr/>
            <p:nvPr/>
          </p:nvGrpSpPr>
          <p:grpSpPr>
            <a:xfrm>
              <a:off x="4433887" y="2227263"/>
              <a:ext cx="4205288" cy="1849437"/>
              <a:chOff x="4433887" y="2544763"/>
              <a:chExt cx="4205288" cy="1849437"/>
            </a:xfrm>
          </p:grpSpPr>
          <p:sp>
            <p:nvSpPr>
              <p:cNvPr id="46" name="Freeform 6"/>
              <p:cNvSpPr>
                <a:spLocks/>
              </p:cNvSpPr>
              <p:nvPr/>
            </p:nvSpPr>
            <p:spPr bwMode="gray">
              <a:xfrm>
                <a:off x="4433887" y="2544763"/>
                <a:ext cx="4205288" cy="1849437"/>
              </a:xfrm>
              <a:custGeom>
                <a:avLst/>
                <a:gdLst/>
                <a:ahLst/>
                <a:cxnLst>
                  <a:cxn ang="0">
                    <a:pos x="4718" y="0"/>
                  </a:cxn>
                  <a:cxn ang="0">
                    <a:pos x="4065" y="254"/>
                  </a:cxn>
                  <a:cxn ang="0">
                    <a:pos x="4246" y="362"/>
                  </a:cxn>
                  <a:cxn ang="0">
                    <a:pos x="0" y="1705"/>
                  </a:cxn>
                  <a:cxn ang="0">
                    <a:pos x="0" y="2721"/>
                  </a:cxn>
                  <a:cxn ang="0">
                    <a:pos x="4391" y="580"/>
                  </a:cxn>
                  <a:cxn ang="0">
                    <a:pos x="4500" y="906"/>
                  </a:cxn>
                  <a:cxn ang="0">
                    <a:pos x="4718" y="0"/>
                  </a:cxn>
                </a:cxnLst>
                <a:rect l="0" t="0" r="r" b="b"/>
                <a:pathLst>
                  <a:path w="4718" h="2721">
                    <a:moveTo>
                      <a:pt x="4718" y="0"/>
                    </a:moveTo>
                    <a:cubicBezTo>
                      <a:pt x="4591" y="71"/>
                      <a:pt x="4410" y="181"/>
                      <a:pt x="4065" y="254"/>
                    </a:cubicBezTo>
                    <a:cubicBezTo>
                      <a:pt x="4155" y="308"/>
                      <a:pt x="4246" y="362"/>
                      <a:pt x="4246" y="362"/>
                    </a:cubicBezTo>
                    <a:cubicBezTo>
                      <a:pt x="3575" y="925"/>
                      <a:pt x="2183" y="1825"/>
                      <a:pt x="0" y="1705"/>
                    </a:cubicBezTo>
                    <a:lnTo>
                      <a:pt x="0" y="2721"/>
                    </a:lnTo>
                    <a:cubicBezTo>
                      <a:pt x="0" y="2721"/>
                      <a:pt x="3012" y="2576"/>
                      <a:pt x="4391" y="580"/>
                    </a:cubicBezTo>
                    <a:lnTo>
                      <a:pt x="4500" y="906"/>
                    </a:lnTo>
                    <a:cubicBezTo>
                      <a:pt x="4500" y="906"/>
                      <a:pt x="4545" y="395"/>
                      <a:pt x="4718" y="0"/>
                    </a:cubicBezTo>
                    <a:close/>
                  </a:path>
                </a:pathLst>
              </a:custGeom>
              <a:gradFill>
                <a:gsLst>
                  <a:gs pos="0">
                    <a:schemeClr val="accent1"/>
                  </a:gs>
                  <a:gs pos="25000">
                    <a:schemeClr val="accent1">
                      <a:lumMod val="60000"/>
                      <a:lumOff val="40000"/>
                    </a:schemeClr>
                  </a:gs>
                  <a:gs pos="50000">
                    <a:schemeClr val="accent1">
                      <a:lumMod val="40000"/>
                      <a:lumOff val="60000"/>
                    </a:schemeClr>
                  </a:gs>
                  <a:gs pos="75000">
                    <a:schemeClr val="accent1">
                      <a:lumMod val="20000"/>
                      <a:lumOff val="80000"/>
                    </a:schemeClr>
                  </a:gs>
                  <a:gs pos="100000">
                    <a:schemeClr val="bg1"/>
                  </a:gs>
                </a:gsLst>
                <a:lin ang="10800000" scaled="0"/>
              </a:gradFill>
              <a:ln w="9525" cap="flat" cmpd="sng">
                <a:noFill/>
                <a:prstDash val="solid"/>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anchor="ctr"/>
              <a:lstStyle/>
              <a:p>
                <a:pPr algn="ctr"/>
                <a:endParaRPr lang="en-US" dirty="0">
                  <a:latin typeface="MetaNormalLF-Roman" pitchFamily="34" charset="0"/>
                </a:endParaRPr>
              </a:p>
            </p:txBody>
          </p:sp>
          <p:pic>
            <p:nvPicPr>
              <p:cNvPr id="45" name="Picture 3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gray">
              <a:xfrm rot="20975795">
                <a:off x="4476781" y="3721923"/>
                <a:ext cx="2097220" cy="525338"/>
              </a:xfrm>
              <a:prstGeom prst="rect">
                <a:avLst/>
              </a:prstGeom>
              <a:noFill/>
              <a:ln w="9525">
                <a:noFill/>
                <a:miter lim="800000"/>
                <a:headEnd/>
                <a:tailEnd/>
              </a:ln>
            </p:spPr>
          </p:pic>
        </p:grpSp>
      </p:grpSp>
    </p:spTree>
    <p:extLst>
      <p:ext uri="{BB962C8B-B14F-4D97-AF65-F5344CB8AC3E}">
        <p14:creationId xmlns:p14="http://schemas.microsoft.com/office/powerpoint/2010/main" val="303772277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p:nvPr/>
        </p:nvGrpSpPr>
        <p:grpSpPr>
          <a:xfrm>
            <a:off x="3148891" y="4489607"/>
            <a:ext cx="2855443" cy="1039086"/>
            <a:chOff x="3148891" y="4489607"/>
            <a:chExt cx="2855443" cy="1039086"/>
          </a:xfrm>
        </p:grpSpPr>
        <p:pic>
          <p:nvPicPr>
            <p:cNvPr id="99" name="Picture 9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405833">
              <a:off x="3148891" y="4489607"/>
              <a:ext cx="1039086" cy="1039086"/>
            </a:xfrm>
            <a:prstGeom prst="rect">
              <a:avLst/>
            </a:prstGeom>
          </p:spPr>
        </p:pic>
        <p:pic>
          <p:nvPicPr>
            <p:cNvPr id="100" name="Picture 9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194167" flipH="1">
              <a:off x="4965248" y="4489607"/>
              <a:ext cx="1039086" cy="1039086"/>
            </a:xfrm>
            <a:prstGeom prst="rect">
              <a:avLst/>
            </a:prstGeom>
          </p:spPr>
        </p:pic>
        <p:pic>
          <p:nvPicPr>
            <p:cNvPr id="94" name="Picture 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3849" y="4551950"/>
              <a:ext cx="895352" cy="895352"/>
            </a:xfrm>
            <a:prstGeom prst="rect">
              <a:avLst/>
            </a:prstGeom>
          </p:spPr>
        </p:pic>
        <p:sp>
          <p:nvSpPr>
            <p:cNvPr id="102" name="Rectangle 101"/>
            <p:cNvSpPr/>
            <p:nvPr/>
          </p:nvSpPr>
          <p:spPr>
            <a:xfrm>
              <a:off x="4302559" y="4816652"/>
              <a:ext cx="617477" cy="24622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www</a:t>
              </a:r>
              <a:endParaRPr lang="en-US" sz="1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pic>
        <p:nvPicPr>
          <p:cNvPr id="68" name="Picture 6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9676" y="3116916"/>
            <a:ext cx="600000" cy="600000"/>
          </a:xfrm>
          <a:prstGeom prst="rect">
            <a:avLst/>
          </a:prstGeom>
        </p:spPr>
      </p:pic>
      <p:pic>
        <p:nvPicPr>
          <p:cNvPr id="55"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742095" y="1795011"/>
            <a:ext cx="1671734" cy="31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Solution Example: Online Auction House</a:t>
            </a:r>
            <a:endParaRPr lang="en-US" dirty="0"/>
          </a:p>
        </p:txBody>
      </p:sp>
      <p:sp>
        <p:nvSpPr>
          <p:cNvPr id="64" name="Text Placeholder 63"/>
          <p:cNvSpPr>
            <a:spLocks noGrp="1"/>
          </p:cNvSpPr>
          <p:nvPr>
            <p:ph type="body" idx="1"/>
          </p:nvPr>
        </p:nvSpPr>
        <p:spPr/>
        <p:txBody>
          <a:bodyPr/>
          <a:lstStyle/>
          <a:p>
            <a:r>
              <a:rPr lang="en-US" dirty="0" smtClean="0"/>
              <a:t>Mission-critical transactions and high-quality image delivery</a:t>
            </a:r>
          </a:p>
          <a:p>
            <a:endParaRPr lang="en-US" dirty="0"/>
          </a:p>
        </p:txBody>
      </p:sp>
      <p:grpSp>
        <p:nvGrpSpPr>
          <p:cNvPr id="4" name="Group 10"/>
          <p:cNvGrpSpPr/>
          <p:nvPr/>
        </p:nvGrpSpPr>
        <p:grpSpPr>
          <a:xfrm>
            <a:off x="333375" y="1752601"/>
            <a:ext cx="1543050" cy="3580990"/>
            <a:chOff x="333375" y="1752601"/>
            <a:chExt cx="1543050" cy="3580990"/>
          </a:xfrm>
        </p:grpSpPr>
        <p:sp>
          <p:nvSpPr>
            <p:cNvPr id="56" name="Rounded Rectangle 55"/>
            <p:cNvSpPr/>
            <p:nvPr/>
          </p:nvSpPr>
          <p:spPr>
            <a:xfrm>
              <a:off x="333375" y="1752601"/>
              <a:ext cx="1543050" cy="3580990"/>
            </a:xfrm>
            <a:prstGeom prst="roundRect">
              <a:avLst/>
            </a:prstGeom>
            <a:solidFill>
              <a:schemeClr val="bg2">
                <a:lumMod val="20000"/>
                <a:lumOff val="80000"/>
              </a:schemeClr>
            </a:soli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2"/>
            <p:cNvGrpSpPr/>
            <p:nvPr/>
          </p:nvGrpSpPr>
          <p:grpSpPr>
            <a:xfrm>
              <a:off x="383111" y="2015224"/>
              <a:ext cx="1433406" cy="3213990"/>
              <a:chOff x="383111" y="2015224"/>
              <a:chExt cx="1433406" cy="3213990"/>
            </a:xfrm>
          </p:grpSpPr>
          <p:grpSp>
            <p:nvGrpSpPr>
              <p:cNvPr id="8" name="Group 38"/>
              <p:cNvGrpSpPr/>
              <p:nvPr/>
            </p:nvGrpSpPr>
            <p:grpSpPr>
              <a:xfrm>
                <a:off x="528182" y="2015224"/>
                <a:ext cx="1143262" cy="1157998"/>
                <a:chOff x="511463" y="2015224"/>
                <a:chExt cx="1143262" cy="1157998"/>
              </a:xfrm>
            </p:grpSpPr>
            <p:sp>
              <p:nvSpPr>
                <p:cNvPr id="7" name="TextBox 6"/>
                <p:cNvSpPr txBox="1"/>
                <p:nvPr/>
              </p:nvSpPr>
              <p:spPr bwMode="auto">
                <a:xfrm>
                  <a:off x="511463" y="2015224"/>
                  <a:ext cx="1143262" cy="307777"/>
                </a:xfrm>
                <a:prstGeom prst="rect">
                  <a:avLst/>
                </a:prstGeom>
                <a:noFill/>
              </p:spPr>
              <p:txBody>
                <a:bodyPr wrap="none">
                  <a:spAutoFit/>
                </a:bodyPr>
                <a:lstStyle/>
                <a:p>
                  <a:pPr fontAlgn="base">
                    <a:spcBef>
                      <a:spcPct val="0"/>
                    </a:spcBef>
                    <a:spcAft>
                      <a:spcPct val="0"/>
                    </a:spcAft>
                    <a:defRPr/>
                  </a:pPr>
                  <a:r>
                    <a:rPr lang="en-US" sz="1400" dirty="0">
                      <a:solidFill>
                        <a:srgbClr val="000000">
                          <a:lumMod val="65000"/>
                          <a:lumOff val="35000"/>
                        </a:srgbClr>
                      </a:solidFill>
                      <a:cs typeface="Arial" pitchFamily="34" charset="0"/>
                    </a:rPr>
                    <a:t>Structured</a:t>
                  </a:r>
                </a:p>
              </p:txBody>
            </p:sp>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7472" y="2368684"/>
                  <a:ext cx="831244" cy="804538"/>
                </a:xfrm>
                <a:prstGeom prst="rect">
                  <a:avLst/>
                </a:prstGeom>
              </p:spPr>
            </p:pic>
          </p:grpSp>
          <p:grpSp>
            <p:nvGrpSpPr>
              <p:cNvPr id="10" name="Group 37"/>
              <p:cNvGrpSpPr/>
              <p:nvPr/>
            </p:nvGrpSpPr>
            <p:grpSpPr>
              <a:xfrm>
                <a:off x="383111" y="3528857"/>
                <a:ext cx="1433406" cy="1700357"/>
                <a:chOff x="435498" y="3528857"/>
                <a:chExt cx="1433406" cy="1700357"/>
              </a:xfrm>
            </p:grpSpPr>
            <p:sp>
              <p:nvSpPr>
                <p:cNvPr id="9" name="TextBox 8"/>
                <p:cNvSpPr txBox="1"/>
                <p:nvPr/>
              </p:nvSpPr>
              <p:spPr bwMode="auto">
                <a:xfrm>
                  <a:off x="435498" y="4726512"/>
                  <a:ext cx="1433406" cy="502702"/>
                </a:xfrm>
                <a:prstGeom prst="rect">
                  <a:avLst/>
                </a:prstGeom>
                <a:noFill/>
              </p:spPr>
              <p:txBody>
                <a:bodyPr wrap="none">
                  <a:spAutoFit/>
                </a:bodyPr>
                <a:lstStyle/>
                <a:p>
                  <a:pPr algn="ctr" fontAlgn="base">
                    <a:lnSpc>
                      <a:spcPts val="1600"/>
                    </a:lnSpc>
                    <a:spcBef>
                      <a:spcPct val="0"/>
                    </a:spcBef>
                    <a:spcAft>
                      <a:spcPct val="0"/>
                    </a:spcAft>
                    <a:defRPr/>
                  </a:pPr>
                  <a:r>
                    <a:rPr lang="en-US" sz="1400" dirty="0">
                      <a:solidFill>
                        <a:srgbClr val="000000">
                          <a:lumMod val="65000"/>
                          <a:lumOff val="35000"/>
                        </a:srgbClr>
                      </a:solidFill>
                      <a:cs typeface="Arial" pitchFamily="34" charset="0"/>
                    </a:rPr>
                    <a:t>Indexing </a:t>
                  </a:r>
                  <a:r>
                    <a:rPr lang="en-US" sz="1400" dirty="0" smtClean="0">
                      <a:solidFill>
                        <a:srgbClr val="000000">
                          <a:lumMod val="65000"/>
                          <a:lumOff val="35000"/>
                        </a:srgbClr>
                      </a:solidFill>
                      <a:cs typeface="Arial" pitchFamily="34" charset="0"/>
                    </a:rPr>
                    <a:t>and </a:t>
                  </a:r>
                  <a:endParaRPr lang="en-US" sz="1400" dirty="0">
                    <a:solidFill>
                      <a:srgbClr val="000000">
                        <a:lumMod val="65000"/>
                        <a:lumOff val="35000"/>
                      </a:srgbClr>
                    </a:solidFill>
                    <a:cs typeface="Arial" pitchFamily="34" charset="0"/>
                  </a:endParaRPr>
                </a:p>
                <a:p>
                  <a:pPr algn="ctr" fontAlgn="base">
                    <a:lnSpc>
                      <a:spcPts val="1600"/>
                    </a:lnSpc>
                    <a:spcBef>
                      <a:spcPct val="0"/>
                    </a:spcBef>
                    <a:spcAft>
                      <a:spcPct val="0"/>
                    </a:spcAft>
                    <a:defRPr/>
                  </a:pPr>
                  <a:r>
                    <a:rPr lang="en-US" sz="1400" dirty="0">
                      <a:solidFill>
                        <a:srgbClr val="000000">
                          <a:lumMod val="65000"/>
                          <a:lumOff val="35000"/>
                        </a:srgbClr>
                      </a:solidFill>
                      <a:cs typeface="Arial" pitchFamily="34" charset="0"/>
                    </a:rPr>
                    <a:t>Analytics</a:t>
                  </a:r>
                </a:p>
              </p:txBody>
            </p:sp>
            <p:grpSp>
              <p:nvGrpSpPr>
                <p:cNvPr id="11" name="Group 36"/>
                <p:cNvGrpSpPr/>
                <p:nvPr/>
              </p:nvGrpSpPr>
              <p:grpSpPr>
                <a:xfrm>
                  <a:off x="566956" y="3528857"/>
                  <a:ext cx="1189539" cy="1096739"/>
                  <a:chOff x="557424" y="3357407"/>
                  <a:chExt cx="1189539" cy="1096739"/>
                </a:xfrm>
              </p:grpSpPr>
              <p:pic>
                <p:nvPicPr>
                  <p:cNvPr id="30" name="Picture 2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7424" y="3949168"/>
                    <a:ext cx="616245" cy="504978"/>
                  </a:xfrm>
                  <a:prstGeom prst="rect">
                    <a:avLst/>
                  </a:prstGeom>
                </p:spPr>
              </p:pic>
              <p:pic>
                <p:nvPicPr>
                  <p:cNvPr id="36"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6135" y="3357407"/>
                    <a:ext cx="692925" cy="692925"/>
                  </a:xfrm>
                  <a:prstGeom prst="rect">
                    <a:avLst/>
                  </a:prstGeom>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54038" y="3703870"/>
                    <a:ext cx="692925" cy="692925"/>
                  </a:xfrm>
                  <a:prstGeom prst="rect">
                    <a:avLst/>
                  </a:prstGeom>
                </p:spPr>
              </p:pic>
            </p:grpSp>
          </p:grpSp>
          <p:sp>
            <p:nvSpPr>
              <p:cNvPr id="6" name="TextBox 5"/>
              <p:cNvSpPr txBox="1"/>
              <p:nvPr/>
            </p:nvSpPr>
            <p:spPr bwMode="auto">
              <a:xfrm>
                <a:off x="448738" y="3264506"/>
                <a:ext cx="1302151" cy="307777"/>
              </a:xfrm>
              <a:prstGeom prst="rect">
                <a:avLst/>
              </a:prstGeom>
              <a:noFill/>
            </p:spPr>
            <p:txBody>
              <a:bodyPr wrap="none">
                <a:spAutoFit/>
              </a:bodyPr>
              <a:lstStyle/>
              <a:p>
                <a:pPr fontAlgn="base">
                  <a:spcBef>
                    <a:spcPct val="0"/>
                  </a:spcBef>
                  <a:spcAft>
                    <a:spcPct val="0"/>
                  </a:spcAft>
                  <a:defRPr/>
                </a:pPr>
                <a:r>
                  <a:rPr lang="en-US" sz="1400" dirty="0">
                    <a:solidFill>
                      <a:srgbClr val="000000">
                        <a:lumMod val="65000"/>
                        <a:lumOff val="35000"/>
                      </a:srgbClr>
                    </a:solidFill>
                    <a:cs typeface="Arial" pitchFamily="34" charset="0"/>
                  </a:rPr>
                  <a:t>Transactions</a:t>
                </a:r>
              </a:p>
            </p:txBody>
          </p:sp>
        </p:grpSp>
      </p:grpSp>
      <p:sp>
        <p:nvSpPr>
          <p:cNvPr id="46" name="Rectangle 45"/>
          <p:cNvSpPr/>
          <p:nvPr/>
        </p:nvSpPr>
        <p:spPr>
          <a:xfrm>
            <a:off x="949013" y="5438774"/>
            <a:ext cx="7077385" cy="71733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100" dirty="0">
              <a:solidFill>
                <a:srgbClr val="FFFFFF"/>
              </a:solidFill>
              <a:effectLst>
                <a:outerShdw blurRad="38100" dist="38100" dir="2700000" algn="tl">
                  <a:srgbClr val="000000">
                    <a:alpha val="43137"/>
                  </a:srgbClr>
                </a:outerShdw>
              </a:effectLst>
            </a:endParaRPr>
          </a:p>
        </p:txBody>
      </p:sp>
      <p:sp>
        <p:nvSpPr>
          <p:cNvPr id="47" name="Rectangle 46"/>
          <p:cNvSpPr/>
          <p:nvPr/>
        </p:nvSpPr>
        <p:spPr>
          <a:xfrm>
            <a:off x="949015" y="5662027"/>
            <a:ext cx="1434018" cy="276999"/>
          </a:xfrm>
          <a:prstGeom prst="rect">
            <a:avLst/>
          </a:prstGeom>
        </p:spPr>
        <p:txBody>
          <a:bodyPr wrap="square">
            <a:spAutoFit/>
          </a:bodyPr>
          <a:lstStyle/>
          <a:p>
            <a:pPr algn="ctr" fontAlgn="base">
              <a:spcBef>
                <a:spcPct val="0"/>
              </a:spcBef>
              <a:spcAft>
                <a:spcPct val="0"/>
              </a:spcAft>
              <a:defRPr/>
            </a:pPr>
            <a:r>
              <a:rPr lang="en-US" sz="1200" b="1" dirty="0">
                <a:solidFill>
                  <a:srgbClr val="FFFFFF"/>
                </a:solidFill>
                <a:effectLst>
                  <a:outerShdw blurRad="38100" dist="38100" dir="2700000" algn="tl">
                    <a:srgbClr val="000000">
                      <a:alpha val="43137"/>
                    </a:srgbClr>
                  </a:outerShdw>
                </a:effectLst>
                <a:cs typeface="Arial" pitchFamily="34" charset="0"/>
              </a:rPr>
              <a:t>Performance</a:t>
            </a:r>
          </a:p>
        </p:txBody>
      </p:sp>
      <p:sp>
        <p:nvSpPr>
          <p:cNvPr id="48" name="Rectangle 47"/>
          <p:cNvSpPr/>
          <p:nvPr/>
        </p:nvSpPr>
        <p:spPr>
          <a:xfrm>
            <a:off x="2463830" y="5662027"/>
            <a:ext cx="1409257" cy="276999"/>
          </a:xfrm>
          <a:prstGeom prst="rect">
            <a:avLst/>
          </a:prstGeom>
        </p:spPr>
        <p:txBody>
          <a:bodyPr wrap="square">
            <a:spAutoFit/>
          </a:bodyPr>
          <a:lstStyle/>
          <a:p>
            <a:pPr algn="ctr" fontAlgn="base">
              <a:spcBef>
                <a:spcPct val="0"/>
              </a:spcBef>
              <a:spcAft>
                <a:spcPct val="0"/>
              </a:spcAft>
              <a:defRPr/>
            </a:pPr>
            <a:r>
              <a:rPr lang="en-US" sz="1200" b="1" dirty="0" smtClean="0">
                <a:solidFill>
                  <a:srgbClr val="FFFFFF"/>
                </a:solidFill>
                <a:effectLst>
                  <a:outerShdw blurRad="38100" dist="38100" dir="2700000" algn="tl">
                    <a:srgbClr val="000000">
                      <a:alpha val="43137"/>
                    </a:srgbClr>
                  </a:outerShdw>
                </a:effectLst>
                <a:cs typeface="Arial" pitchFamily="34" charset="0"/>
              </a:rPr>
              <a:t>QoS</a:t>
            </a:r>
            <a:endParaRPr lang="en-US" sz="1200" b="1" dirty="0">
              <a:solidFill>
                <a:srgbClr val="FFFFFF"/>
              </a:solidFill>
              <a:effectLst>
                <a:outerShdw blurRad="38100" dist="38100" dir="2700000" algn="tl">
                  <a:srgbClr val="000000">
                    <a:alpha val="43137"/>
                  </a:srgbClr>
                </a:outerShdw>
              </a:effectLst>
              <a:cs typeface="Arial" pitchFamily="34" charset="0"/>
            </a:endParaRPr>
          </a:p>
        </p:txBody>
      </p:sp>
      <p:sp>
        <p:nvSpPr>
          <p:cNvPr id="49" name="Rectangle 48"/>
          <p:cNvSpPr/>
          <p:nvPr/>
        </p:nvSpPr>
        <p:spPr>
          <a:xfrm>
            <a:off x="3440379" y="5662027"/>
            <a:ext cx="1701328" cy="276999"/>
          </a:xfrm>
          <a:prstGeom prst="rect">
            <a:avLst/>
          </a:prstGeom>
        </p:spPr>
        <p:txBody>
          <a:bodyPr wrap="square">
            <a:spAutoFit/>
          </a:bodyPr>
          <a:lstStyle/>
          <a:p>
            <a:pPr algn="ctr" fontAlgn="base">
              <a:spcBef>
                <a:spcPct val="0"/>
              </a:spcBef>
              <a:spcAft>
                <a:spcPct val="0"/>
              </a:spcAft>
              <a:defRPr/>
            </a:pPr>
            <a:r>
              <a:rPr lang="en-US" sz="1200" b="1" dirty="0" smtClean="0">
                <a:solidFill>
                  <a:srgbClr val="FFFFFF"/>
                </a:solidFill>
                <a:effectLst>
                  <a:outerShdw blurRad="38100" dist="38100" dir="2700000" algn="tl">
                    <a:srgbClr val="000000">
                      <a:alpha val="43137"/>
                    </a:srgbClr>
                  </a:outerShdw>
                </a:effectLst>
                <a:cs typeface="Arial" pitchFamily="34" charset="0"/>
              </a:rPr>
              <a:t>Scalability</a:t>
            </a:r>
            <a:endParaRPr lang="en-US" sz="1200" b="1" dirty="0">
              <a:solidFill>
                <a:srgbClr val="FFFFFF"/>
              </a:solidFill>
              <a:effectLst>
                <a:outerShdw blurRad="38100" dist="38100" dir="2700000" algn="tl">
                  <a:srgbClr val="000000">
                    <a:alpha val="43137"/>
                  </a:srgbClr>
                </a:outerShdw>
              </a:effectLst>
              <a:cs typeface="Arial" pitchFamily="34" charset="0"/>
            </a:endParaRPr>
          </a:p>
        </p:txBody>
      </p:sp>
      <p:sp>
        <p:nvSpPr>
          <p:cNvPr id="50" name="Rectangle 50"/>
          <p:cNvSpPr>
            <a:spLocks noChangeArrowheads="1"/>
          </p:cNvSpPr>
          <p:nvPr/>
        </p:nvSpPr>
        <p:spPr bwMode="auto">
          <a:xfrm>
            <a:off x="5662668" y="5433025"/>
            <a:ext cx="2047412" cy="692497"/>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300" b="1" dirty="0" smtClean="0">
                <a:solidFill>
                  <a:srgbClr val="FFFFFF"/>
                </a:solidFill>
                <a:effectLst>
                  <a:outerShdw blurRad="38100" dist="38100" dir="2700000" algn="tl">
                    <a:srgbClr val="000000">
                      <a:alpha val="43137"/>
                    </a:srgbClr>
                  </a:outerShdw>
                </a:effectLst>
                <a:cs typeface="Arial" pitchFamily="34" charset="0"/>
              </a:rPr>
              <a:t>Mission-critical</a:t>
            </a:r>
            <a:endParaRPr lang="en-US" sz="1300" b="1" dirty="0">
              <a:solidFill>
                <a:srgbClr val="FFFFFF"/>
              </a:solidFill>
              <a:effectLst>
                <a:outerShdw blurRad="38100" dist="38100" dir="2700000" algn="tl">
                  <a:srgbClr val="000000">
                    <a:alpha val="43137"/>
                  </a:srgbClr>
                </a:outerShdw>
              </a:effectLst>
              <a:cs typeface="Arial" pitchFamily="34" charset="0"/>
            </a:endParaRPr>
          </a:p>
          <a:p>
            <a:pPr algn="ctr" fontAlgn="base">
              <a:spcBef>
                <a:spcPct val="0"/>
              </a:spcBef>
              <a:spcAft>
                <a:spcPct val="0"/>
              </a:spcAft>
            </a:pPr>
            <a:r>
              <a:rPr lang="en-US" sz="1300" b="1" dirty="0">
                <a:solidFill>
                  <a:srgbClr val="FFFFFF"/>
                </a:solidFill>
                <a:effectLst>
                  <a:outerShdw blurRad="38100" dist="38100" dir="2700000" algn="tl">
                    <a:srgbClr val="000000">
                      <a:alpha val="43137"/>
                    </a:srgbClr>
                  </a:outerShdw>
                </a:effectLst>
                <a:cs typeface="Arial" pitchFamily="34" charset="0"/>
              </a:rPr>
              <a:t>Big Data for </a:t>
            </a:r>
            <a:r>
              <a:rPr lang="en-US" sz="1300" b="1" dirty="0" smtClean="0">
                <a:solidFill>
                  <a:srgbClr val="FFFFFF"/>
                </a:solidFill>
                <a:effectLst>
                  <a:outerShdw blurRad="38100" dist="38100" dir="2700000" algn="tl">
                    <a:srgbClr val="000000">
                      <a:alpha val="43137"/>
                    </a:srgbClr>
                  </a:outerShdw>
                </a:effectLst>
                <a:cs typeface="Arial" pitchFamily="34" charset="0"/>
              </a:rPr>
              <a:t>rich </a:t>
            </a:r>
            <a:r>
              <a:rPr lang="en-US" sz="1300" b="1" dirty="0">
                <a:solidFill>
                  <a:srgbClr val="FFFFFF"/>
                </a:solidFill>
                <a:effectLst>
                  <a:outerShdw blurRad="38100" dist="38100" dir="2700000" algn="tl">
                    <a:srgbClr val="000000">
                      <a:alpha val="43137"/>
                    </a:srgbClr>
                  </a:outerShdw>
                </a:effectLst>
                <a:cs typeface="Arial" pitchFamily="34" charset="0"/>
              </a:rPr>
              <a:t>m</a:t>
            </a:r>
            <a:r>
              <a:rPr lang="en-US" sz="1300" b="1" dirty="0" smtClean="0">
                <a:solidFill>
                  <a:srgbClr val="FFFFFF"/>
                </a:solidFill>
                <a:effectLst>
                  <a:outerShdw blurRad="38100" dist="38100" dir="2700000" algn="tl">
                    <a:srgbClr val="000000">
                      <a:alpha val="43137"/>
                    </a:srgbClr>
                  </a:outerShdw>
                </a:effectLst>
                <a:cs typeface="Arial" pitchFamily="34" charset="0"/>
              </a:rPr>
              <a:t>edia</a:t>
            </a:r>
            <a:endParaRPr lang="en-US" sz="1300" b="1" dirty="0">
              <a:solidFill>
                <a:srgbClr val="FFFFFF"/>
              </a:solidFill>
              <a:effectLst>
                <a:outerShdw blurRad="38100" dist="38100" dir="2700000" algn="tl">
                  <a:srgbClr val="000000">
                    <a:alpha val="43137"/>
                  </a:srgbClr>
                </a:outerShdw>
              </a:effectLst>
              <a:cs typeface="Arial" pitchFamily="34" charset="0"/>
            </a:endParaRPr>
          </a:p>
        </p:txBody>
      </p:sp>
      <p:grpSp>
        <p:nvGrpSpPr>
          <p:cNvPr id="12" name="Group 54"/>
          <p:cNvGrpSpPr>
            <a:grpSpLocks/>
          </p:cNvGrpSpPr>
          <p:nvPr/>
        </p:nvGrpSpPr>
        <p:grpSpPr bwMode="auto">
          <a:xfrm>
            <a:off x="2536513" y="5438775"/>
            <a:ext cx="1124937" cy="709276"/>
            <a:chOff x="2171700" y="4800600"/>
            <a:chExt cx="1943100" cy="1066800"/>
          </a:xfrm>
        </p:grpSpPr>
        <p:cxnSp>
          <p:nvCxnSpPr>
            <p:cNvPr id="52" name="Straight Connector 51"/>
            <p:cNvCxnSpPr/>
            <p:nvPr/>
          </p:nvCxnSpPr>
          <p:spPr>
            <a:xfrm>
              <a:off x="2171700" y="4800600"/>
              <a:ext cx="0" cy="1066800"/>
            </a:xfrm>
            <a:prstGeom prst="line">
              <a:avLst/>
            </a:prstGeom>
            <a:ln w="12700">
              <a:solidFill>
                <a:srgbClr val="67ACD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14800" y="4800600"/>
              <a:ext cx="0" cy="1066800"/>
            </a:xfrm>
            <a:prstGeom prst="line">
              <a:avLst/>
            </a:prstGeom>
            <a:ln w="12700">
              <a:solidFill>
                <a:srgbClr val="67ACD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4" name="Isosceles Triangle 53"/>
          <p:cNvSpPr/>
          <p:nvPr/>
        </p:nvSpPr>
        <p:spPr>
          <a:xfrm rot="5400000">
            <a:off x="5071583" y="5641014"/>
            <a:ext cx="709275" cy="304800"/>
          </a:xfrm>
          <a:prstGeom prst="triangle">
            <a:avLst/>
          </a:prstGeom>
          <a:solidFill>
            <a:srgbClr val="67AC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100" dirty="0">
              <a:solidFill>
                <a:srgbClr val="FFFFFF"/>
              </a:solidFill>
              <a:effectLst>
                <a:outerShdw blurRad="38100" dist="38100" dir="2700000" algn="tl">
                  <a:srgbClr val="000000">
                    <a:alpha val="43137"/>
                  </a:srgbClr>
                </a:outerShdw>
              </a:effectLst>
            </a:endParaRPr>
          </a:p>
        </p:txBody>
      </p:sp>
      <p:grpSp>
        <p:nvGrpSpPr>
          <p:cNvPr id="13" name="Group 7"/>
          <p:cNvGrpSpPr/>
          <p:nvPr/>
        </p:nvGrpSpPr>
        <p:grpSpPr>
          <a:xfrm>
            <a:off x="7176294" y="1752601"/>
            <a:ext cx="1543050" cy="3580990"/>
            <a:chOff x="7176294" y="1752601"/>
            <a:chExt cx="1543050" cy="3580990"/>
          </a:xfrm>
        </p:grpSpPr>
        <p:sp>
          <p:nvSpPr>
            <p:cNvPr id="57" name="Rounded Rectangle 56"/>
            <p:cNvSpPr/>
            <p:nvPr/>
          </p:nvSpPr>
          <p:spPr>
            <a:xfrm>
              <a:off x="7176294" y="1752601"/>
              <a:ext cx="1543050" cy="3580990"/>
            </a:xfrm>
            <a:prstGeom prst="roundRect">
              <a:avLst/>
            </a:prstGeom>
            <a:solidFill>
              <a:schemeClr val="bg2">
                <a:lumMod val="20000"/>
                <a:lumOff val="80000"/>
              </a:schemeClr>
            </a:soli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42"/>
            <p:cNvGrpSpPr/>
            <p:nvPr/>
          </p:nvGrpSpPr>
          <p:grpSpPr>
            <a:xfrm>
              <a:off x="7268787" y="2018423"/>
              <a:ext cx="1358065" cy="1916534"/>
              <a:chOff x="7268787" y="2275598"/>
              <a:chExt cx="1358065" cy="1916534"/>
            </a:xfrm>
          </p:grpSpPr>
          <p:grpSp>
            <p:nvGrpSpPr>
              <p:cNvPr id="16" name="Group 20"/>
              <p:cNvGrpSpPr/>
              <p:nvPr/>
            </p:nvGrpSpPr>
            <p:grpSpPr>
              <a:xfrm>
                <a:off x="7268787" y="2275598"/>
                <a:ext cx="1358065" cy="1916534"/>
                <a:chOff x="7192587" y="2589923"/>
                <a:chExt cx="1358065" cy="1345664"/>
              </a:xfrm>
            </p:grpSpPr>
            <p:sp>
              <p:nvSpPr>
                <p:cNvPr id="18" name="TextBox 17"/>
                <p:cNvSpPr txBox="1"/>
                <p:nvPr/>
              </p:nvSpPr>
              <p:spPr bwMode="auto">
                <a:xfrm>
                  <a:off x="7192587" y="2589923"/>
                  <a:ext cx="1358065" cy="297517"/>
                </a:xfrm>
                <a:prstGeom prst="rect">
                  <a:avLst/>
                </a:prstGeom>
                <a:noFill/>
              </p:spPr>
              <p:txBody>
                <a:bodyPr wrap="none">
                  <a:spAutoFit/>
                </a:bodyPr>
                <a:lstStyle/>
                <a:p>
                  <a:pPr algn="ctr" fontAlgn="base">
                    <a:lnSpc>
                      <a:spcPts val="1600"/>
                    </a:lnSpc>
                    <a:spcBef>
                      <a:spcPct val="0"/>
                    </a:spcBef>
                    <a:spcAft>
                      <a:spcPct val="0"/>
                    </a:spcAft>
                    <a:defRPr/>
                  </a:pPr>
                  <a:r>
                    <a:rPr lang="en-US" sz="1400" dirty="0">
                      <a:solidFill>
                        <a:srgbClr val="000000">
                          <a:lumMod val="65000"/>
                          <a:lumOff val="35000"/>
                        </a:srgbClr>
                      </a:solidFill>
                      <a:cs typeface="Arial" pitchFamily="34" charset="0"/>
                    </a:rPr>
                    <a:t>Unstructured</a:t>
                  </a:r>
                </a:p>
              </p:txBody>
            </p:sp>
            <p:sp>
              <p:nvSpPr>
                <p:cNvPr id="19" name="TextBox 18"/>
                <p:cNvSpPr txBox="1"/>
                <p:nvPr/>
              </p:nvSpPr>
              <p:spPr bwMode="auto">
                <a:xfrm>
                  <a:off x="7222867" y="3432885"/>
                  <a:ext cx="1294650" cy="502702"/>
                </a:xfrm>
                <a:prstGeom prst="rect">
                  <a:avLst/>
                </a:prstGeom>
                <a:noFill/>
              </p:spPr>
              <p:txBody>
                <a:bodyPr wrap="none">
                  <a:spAutoFit/>
                </a:bodyPr>
                <a:lstStyle/>
                <a:p>
                  <a:pPr algn="ctr" fontAlgn="base">
                    <a:lnSpc>
                      <a:spcPts val="1600"/>
                    </a:lnSpc>
                    <a:spcBef>
                      <a:spcPct val="0"/>
                    </a:spcBef>
                    <a:spcAft>
                      <a:spcPct val="0"/>
                    </a:spcAft>
                    <a:defRPr/>
                  </a:pPr>
                  <a:r>
                    <a:rPr lang="en-US" sz="1400" dirty="0">
                      <a:solidFill>
                        <a:srgbClr val="000000">
                          <a:lumMod val="65000"/>
                          <a:lumOff val="35000"/>
                        </a:srgbClr>
                      </a:solidFill>
                      <a:cs typeface="Arial" pitchFamily="34" charset="0"/>
                    </a:rPr>
                    <a:t>High Quality</a:t>
                  </a:r>
                </a:p>
                <a:p>
                  <a:pPr algn="ctr" fontAlgn="base">
                    <a:lnSpc>
                      <a:spcPts val="1600"/>
                    </a:lnSpc>
                    <a:spcBef>
                      <a:spcPct val="0"/>
                    </a:spcBef>
                    <a:spcAft>
                      <a:spcPct val="0"/>
                    </a:spcAft>
                    <a:defRPr/>
                  </a:pPr>
                  <a:r>
                    <a:rPr lang="en-US" sz="1400" dirty="0">
                      <a:solidFill>
                        <a:srgbClr val="000000">
                          <a:lumMod val="65000"/>
                          <a:lumOff val="35000"/>
                        </a:srgbClr>
                      </a:solidFill>
                      <a:cs typeface="Arial" pitchFamily="34" charset="0"/>
                    </a:rPr>
                    <a:t>Images</a:t>
                  </a:r>
                </a:p>
              </p:txBody>
            </p:sp>
          </p:grpSp>
          <p:pic>
            <p:nvPicPr>
              <p:cNvPr id="29" name="Picture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530528" y="2606328"/>
                <a:ext cx="834583" cy="824568"/>
              </a:xfrm>
              <a:prstGeom prst="rect">
                <a:avLst/>
              </a:prstGeom>
            </p:spPr>
          </p:pic>
        </p:grpSp>
        <p:pic>
          <p:nvPicPr>
            <p:cNvPr id="41" name="Picture 4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01109" y="4144507"/>
              <a:ext cx="893421" cy="910342"/>
            </a:xfrm>
            <a:prstGeom prst="rect">
              <a:avLst/>
            </a:prstGeom>
          </p:spPr>
        </p:pic>
        <p:pic>
          <p:nvPicPr>
            <p:cNvPr id="67" name="Picture 6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93029" y="3634927"/>
              <a:ext cx="509580" cy="509580"/>
            </a:xfrm>
            <a:prstGeom prst="rect">
              <a:avLst/>
            </a:prstGeom>
          </p:spPr>
        </p:pic>
      </p:grpSp>
      <p:grpSp>
        <p:nvGrpSpPr>
          <p:cNvPr id="17" name="Group 3"/>
          <p:cNvGrpSpPr/>
          <p:nvPr/>
        </p:nvGrpSpPr>
        <p:grpSpPr>
          <a:xfrm>
            <a:off x="2124781" y="1688068"/>
            <a:ext cx="2504369" cy="3501933"/>
            <a:chOff x="2124781" y="1688068"/>
            <a:chExt cx="2504369" cy="3501933"/>
          </a:xfrm>
        </p:grpSpPr>
        <p:sp>
          <p:nvSpPr>
            <p:cNvPr id="79" name="Rounded Rectangle 78"/>
            <p:cNvSpPr/>
            <p:nvPr/>
          </p:nvSpPr>
          <p:spPr>
            <a:xfrm>
              <a:off x="3332648" y="2230289"/>
              <a:ext cx="1296502" cy="1312807"/>
            </a:xfrm>
            <a:prstGeom prst="roundRect">
              <a:avLst/>
            </a:prstGeom>
            <a:solidFill>
              <a:schemeClr val="accent2">
                <a:lumMod val="20000"/>
                <a:lumOff val="80000"/>
              </a:schemeClr>
            </a:soli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indent="-57150" algn="ctr"/>
              <a:r>
                <a:rPr lang="en-US" sz="1200" dirty="0" smtClean="0">
                  <a:solidFill>
                    <a:schemeClr val="tx1"/>
                  </a:solidFill>
                </a:rPr>
                <a:t> Operational Data and </a:t>
              </a:r>
            </a:p>
            <a:p>
              <a:pPr marL="57150" algn="ctr"/>
              <a:r>
                <a:rPr lang="en-US" sz="1200" dirty="0" smtClean="0">
                  <a:solidFill>
                    <a:schemeClr val="tx1"/>
                  </a:solidFill>
                </a:rPr>
                <a:t>Analysis</a:t>
              </a:r>
              <a:endParaRPr lang="en-US" sz="1200" dirty="0">
                <a:solidFill>
                  <a:schemeClr val="tx1"/>
                </a:solidFill>
              </a:endParaRPr>
            </a:p>
          </p:txBody>
        </p:sp>
        <p:grpSp>
          <p:nvGrpSpPr>
            <p:cNvPr id="20" name="Group 23"/>
            <p:cNvGrpSpPr/>
            <p:nvPr/>
          </p:nvGrpSpPr>
          <p:grpSpPr>
            <a:xfrm>
              <a:off x="2124781" y="1688068"/>
              <a:ext cx="1718445" cy="3501933"/>
              <a:chOff x="1800931" y="1992868"/>
              <a:chExt cx="1718445" cy="3501933"/>
            </a:xfrm>
          </p:grpSpPr>
          <p:pic>
            <p:nvPicPr>
              <p:cNvPr id="14" name="Picture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55558" y="2480006"/>
                <a:ext cx="1009190" cy="3014795"/>
              </a:xfrm>
              <a:prstGeom prst="rect">
                <a:avLst/>
              </a:prstGeom>
            </p:spPr>
          </p:pic>
          <p:sp>
            <p:nvSpPr>
              <p:cNvPr id="22" name="Flowchart: Manual Operation 21"/>
              <p:cNvSpPr/>
              <p:nvPr/>
            </p:nvSpPr>
            <p:spPr>
              <a:xfrm>
                <a:off x="1800931" y="1992868"/>
                <a:ext cx="1718445" cy="481045"/>
              </a:xfrm>
              <a:prstGeom prst="flowChartManualOperation">
                <a:avLst/>
              </a:prstGeom>
              <a:solidFill>
                <a:schemeClr val="bg2">
                  <a:lumMod val="60000"/>
                  <a:lumOff val="40000"/>
                </a:schemeClr>
              </a:solidFill>
              <a:ln w="12700">
                <a:solidFill>
                  <a:schemeClr val="tx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effectLst>
                      <a:outerShdw blurRad="38100" dist="38100" dir="2700000" algn="tl">
                        <a:srgbClr val="000000">
                          <a:alpha val="43137"/>
                        </a:srgbClr>
                      </a:outerShdw>
                    </a:effectLst>
                  </a:rPr>
                  <a:t>Transactions</a:t>
                </a:r>
              </a:p>
              <a:p>
                <a:pPr algn="ctr"/>
                <a:r>
                  <a:rPr lang="en-US" sz="1100" dirty="0" smtClean="0">
                    <a:effectLst>
                      <a:outerShdw blurRad="38100" dist="38100" dir="2700000" algn="tl">
                        <a:srgbClr val="000000">
                          <a:alpha val="43137"/>
                        </a:srgbClr>
                      </a:outerShdw>
                    </a:effectLst>
                  </a:rPr>
                  <a:t>Analysis</a:t>
                </a:r>
                <a:endParaRPr lang="en-US" sz="1100" dirty="0">
                  <a:effectLst>
                    <a:outerShdw blurRad="38100" dist="38100" dir="2700000" algn="tl">
                      <a:srgbClr val="000000">
                        <a:alpha val="43137"/>
                      </a:srgbClr>
                    </a:outerShdw>
                  </a:effectLst>
                </a:endParaRPr>
              </a:p>
            </p:txBody>
          </p:sp>
        </p:grpSp>
        <p:pic>
          <p:nvPicPr>
            <p:cNvPr id="63" name="Picture 6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04374" y="3613924"/>
              <a:ext cx="559257" cy="559257"/>
            </a:xfrm>
            <a:prstGeom prst="rect">
              <a:avLst/>
            </a:prstGeom>
          </p:spPr>
        </p:pic>
        <p:pic>
          <p:nvPicPr>
            <p:cNvPr id="86" name="Picture 8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63943" y="4056651"/>
              <a:ext cx="792361" cy="1086054"/>
            </a:xfrm>
            <a:prstGeom prst="rect">
              <a:avLst/>
            </a:prstGeom>
          </p:spPr>
        </p:pic>
      </p:grpSp>
      <p:grpSp>
        <p:nvGrpSpPr>
          <p:cNvPr id="21" name="Group 4"/>
          <p:cNvGrpSpPr/>
          <p:nvPr/>
        </p:nvGrpSpPr>
        <p:grpSpPr>
          <a:xfrm>
            <a:off x="4882165" y="1688068"/>
            <a:ext cx="2024315" cy="3551301"/>
            <a:chOff x="4882165" y="1688068"/>
            <a:chExt cx="2024315" cy="3551301"/>
          </a:xfrm>
        </p:grpSpPr>
        <p:sp>
          <p:nvSpPr>
            <p:cNvPr id="80" name="Rounded Rectangle 79"/>
            <p:cNvSpPr/>
            <p:nvPr/>
          </p:nvSpPr>
          <p:spPr>
            <a:xfrm>
              <a:off x="4882165" y="3191896"/>
              <a:ext cx="1216258" cy="1370374"/>
            </a:xfrm>
            <a:prstGeom prst="roundRect">
              <a:avLst/>
            </a:prstGeom>
            <a:solidFill>
              <a:schemeClr val="accent2">
                <a:lumMod val="20000"/>
                <a:lumOff val="80000"/>
              </a:schemeClr>
            </a:solidFill>
            <a:ln w="12700">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 Image</a:t>
              </a:r>
            </a:p>
            <a:p>
              <a:r>
                <a:rPr lang="en-US" sz="1200" dirty="0" smtClean="0">
                  <a:solidFill>
                    <a:schemeClr val="tx1"/>
                  </a:solidFill>
                </a:rPr>
                <a:t> Store</a:t>
              </a:r>
              <a:endParaRPr lang="en-US" sz="1200" dirty="0">
                <a:solidFill>
                  <a:schemeClr val="tx1"/>
                </a:solidFill>
              </a:endParaRPr>
            </a:p>
          </p:txBody>
        </p:sp>
        <p:grpSp>
          <p:nvGrpSpPr>
            <p:cNvPr id="24" name="Group 59"/>
            <p:cNvGrpSpPr/>
            <p:nvPr/>
          </p:nvGrpSpPr>
          <p:grpSpPr>
            <a:xfrm>
              <a:off x="5308214" y="1688068"/>
              <a:ext cx="1598266" cy="3551301"/>
              <a:chOff x="5308214" y="1688068"/>
              <a:chExt cx="1598266" cy="3551301"/>
            </a:xfrm>
          </p:grpSpPr>
          <p:sp>
            <p:nvSpPr>
              <p:cNvPr id="23" name="Flowchart: Manual Operation 22"/>
              <p:cNvSpPr/>
              <p:nvPr/>
            </p:nvSpPr>
            <p:spPr>
              <a:xfrm>
                <a:off x="5308214" y="1688068"/>
                <a:ext cx="1598266" cy="481045"/>
              </a:xfrm>
              <a:prstGeom prst="flowChartManualOperation">
                <a:avLst/>
              </a:prstGeom>
              <a:solidFill>
                <a:schemeClr val="bg2">
                  <a:lumMod val="60000"/>
                  <a:lumOff val="40000"/>
                </a:schemeClr>
              </a:solidFill>
              <a:ln w="127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effectLst>
                      <a:outerShdw blurRad="38100" dist="38100" dir="2700000" algn="tl">
                        <a:srgbClr val="000000">
                          <a:alpha val="43137"/>
                        </a:srgbClr>
                      </a:outerShdw>
                    </a:effectLst>
                  </a:rPr>
                  <a:t>Image</a:t>
                </a:r>
              </a:p>
              <a:p>
                <a:pPr algn="ctr"/>
                <a:r>
                  <a:rPr lang="en-US" sz="1100" dirty="0" smtClean="0">
                    <a:effectLst>
                      <a:outerShdw blurRad="38100" dist="38100" dir="2700000" algn="tl">
                        <a:srgbClr val="000000">
                          <a:alpha val="43137"/>
                        </a:srgbClr>
                      </a:outerShdw>
                    </a:effectLst>
                  </a:rPr>
                  <a:t>Repository</a:t>
                </a:r>
              </a:p>
            </p:txBody>
          </p:sp>
          <p:pic>
            <p:nvPicPr>
              <p:cNvPr id="59" name="Picture 5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619384" y="2176927"/>
                <a:ext cx="979213" cy="3062442"/>
              </a:xfrm>
              <a:prstGeom prst="rect">
                <a:avLst/>
              </a:prstGeom>
            </p:spPr>
          </p:pic>
        </p:grpSp>
        <p:pic>
          <p:nvPicPr>
            <p:cNvPr id="83" name="Picture 82"/>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804391" y="3898905"/>
              <a:ext cx="412938" cy="412938"/>
            </a:xfrm>
            <a:prstGeom prst="rect">
              <a:avLst/>
            </a:prstGeom>
          </p:spPr>
        </p:pic>
        <p:pic>
          <p:nvPicPr>
            <p:cNvPr id="88" name="Picture 8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814501" y="4538079"/>
              <a:ext cx="480591" cy="480591"/>
            </a:xfrm>
            <a:prstGeom prst="rect">
              <a:avLst/>
            </a:prstGeom>
          </p:spPr>
        </p:pic>
        <p:pic>
          <p:nvPicPr>
            <p:cNvPr id="93" name="Picture 9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947931" y="4221782"/>
              <a:ext cx="538795" cy="538795"/>
            </a:xfrm>
            <a:prstGeom prst="rect">
              <a:avLst/>
            </a:prstGeom>
          </p:spPr>
        </p:pic>
      </p:grpSp>
      <p:grpSp>
        <p:nvGrpSpPr>
          <p:cNvPr id="25" name="Group 11"/>
          <p:cNvGrpSpPr/>
          <p:nvPr/>
        </p:nvGrpSpPr>
        <p:grpSpPr>
          <a:xfrm>
            <a:off x="6603557" y="3116916"/>
            <a:ext cx="600000" cy="1200000"/>
            <a:chOff x="6603557" y="3116916"/>
            <a:chExt cx="600000" cy="1200000"/>
          </a:xfrm>
        </p:grpSpPr>
        <p:pic>
          <p:nvPicPr>
            <p:cNvPr id="90" name="Picture 8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3557" y="3116916"/>
              <a:ext cx="600000" cy="600000"/>
            </a:xfrm>
            <a:prstGeom prst="rect">
              <a:avLst/>
            </a:prstGeom>
          </p:spPr>
        </p:pic>
        <p:pic>
          <p:nvPicPr>
            <p:cNvPr id="96" name="Picture 9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603557" y="3716916"/>
              <a:ext cx="600000" cy="600000"/>
            </a:xfrm>
            <a:prstGeom prst="rect">
              <a:avLst/>
            </a:prstGeom>
          </p:spPr>
        </p:pic>
      </p:grpSp>
      <p:pic>
        <p:nvPicPr>
          <p:cNvPr id="97" name="Picture 9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800517" y="3418394"/>
            <a:ext cx="1081648" cy="686980"/>
          </a:xfrm>
          <a:prstGeom prst="rect">
            <a:avLst/>
          </a:prstGeom>
        </p:spPr>
      </p:pic>
    </p:spTree>
    <p:extLst>
      <p:ext uri="{BB962C8B-B14F-4D97-AF65-F5344CB8AC3E}">
        <p14:creationId xmlns:p14="http://schemas.microsoft.com/office/powerpoint/2010/main" val="263977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0-#ppt_w/2"/>
                                          </p:val>
                                        </p:tav>
                                        <p:tav tm="100000">
                                          <p:val>
                                            <p:strVal val="#ppt_x"/>
                                          </p:val>
                                        </p:tav>
                                      </p:tavLst>
                                    </p:anim>
                                    <p:anim calcmode="lin" valueType="num">
                                      <p:cBhvr additive="base">
                                        <p:cTn id="26" dur="500" fill="hold"/>
                                        <p:tgtEl>
                                          <p:spTgt spid="9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1500"/>
                            </p:stCondLst>
                            <p:childTnLst>
                              <p:par>
                                <p:cTn id="36" presetID="16" presetClass="entr" presetSubtype="2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2000"/>
                            </p:stCondLst>
                            <p:childTnLst>
                              <p:par>
                                <p:cTn id="40" presetID="10" presetClass="entr" presetSubtype="0" fill="hold" nodeType="afterEffect">
                                  <p:stCondLst>
                                    <p:cond delay="20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par>
                          <p:cTn id="43" fill="hold">
                            <p:stCondLst>
                              <p:cond delay="4500"/>
                            </p:stCondLst>
                            <p:childTnLst>
                              <p:par>
                                <p:cTn id="44" presetID="22" presetClass="entr" presetSubtype="4" fill="hold" grpId="0" nodeType="afterEffect">
                                  <p:stCondLst>
                                    <p:cond delay="200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par>
                          <p:cTn id="47" fill="hold">
                            <p:stCondLst>
                              <p:cond delay="7000"/>
                            </p:stCondLst>
                            <p:childTnLst>
                              <p:par>
                                <p:cTn id="48" presetID="2" presetClass="entr" presetSubtype="8"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500" fill="hold"/>
                                        <p:tgtEl>
                                          <p:spTgt spid="47"/>
                                        </p:tgtEl>
                                        <p:attrNameLst>
                                          <p:attrName>ppt_x</p:attrName>
                                        </p:attrNameLst>
                                      </p:cBhvr>
                                      <p:tavLst>
                                        <p:tav tm="0">
                                          <p:val>
                                            <p:strVal val="0-#ppt_w/2"/>
                                          </p:val>
                                        </p:tav>
                                        <p:tav tm="100000">
                                          <p:val>
                                            <p:strVal val="#ppt_x"/>
                                          </p:val>
                                        </p:tav>
                                      </p:tavLst>
                                    </p:anim>
                                    <p:anim calcmode="lin" valueType="num">
                                      <p:cBhvr additive="base">
                                        <p:cTn id="51" dur="50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7500"/>
                            </p:stCondLst>
                            <p:childTnLst>
                              <p:par>
                                <p:cTn id="53" presetID="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0-#ppt_w/2"/>
                                          </p:val>
                                        </p:tav>
                                        <p:tav tm="100000">
                                          <p:val>
                                            <p:strVal val="#ppt_x"/>
                                          </p:val>
                                        </p:tav>
                                      </p:tavLst>
                                    </p:anim>
                                    <p:anim calcmode="lin" valueType="num">
                                      <p:cBhvr additive="base">
                                        <p:cTn id="56" dur="500" fill="hold"/>
                                        <p:tgtEl>
                                          <p:spTgt spid="48"/>
                                        </p:tgtEl>
                                        <p:attrNameLst>
                                          <p:attrName>ppt_y</p:attrName>
                                        </p:attrNameLst>
                                      </p:cBhvr>
                                      <p:tavLst>
                                        <p:tav tm="0">
                                          <p:val>
                                            <p:strVal val="#ppt_y"/>
                                          </p:val>
                                        </p:tav>
                                        <p:tav tm="100000">
                                          <p:val>
                                            <p:strVal val="#ppt_y"/>
                                          </p:val>
                                        </p:tav>
                                      </p:tavLst>
                                    </p:anim>
                                  </p:childTnLst>
                                </p:cTn>
                              </p:par>
                            </p:childTnLst>
                          </p:cTn>
                        </p:par>
                        <p:par>
                          <p:cTn id="57" fill="hold">
                            <p:stCondLst>
                              <p:cond delay="8000"/>
                            </p:stCondLst>
                            <p:childTnLst>
                              <p:par>
                                <p:cTn id="58" presetID="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0-#ppt_w/2"/>
                                          </p:val>
                                        </p:tav>
                                        <p:tav tm="100000">
                                          <p:val>
                                            <p:strVal val="#ppt_x"/>
                                          </p:val>
                                        </p:tav>
                                      </p:tavLst>
                                    </p:anim>
                                    <p:anim calcmode="lin" valueType="num">
                                      <p:cBhvr additive="base">
                                        <p:cTn id="61" dur="500" fill="hold"/>
                                        <p:tgtEl>
                                          <p:spTgt spid="49"/>
                                        </p:tgtEl>
                                        <p:attrNameLst>
                                          <p:attrName>ppt_y</p:attrName>
                                        </p:attrNameLst>
                                      </p:cBhvr>
                                      <p:tavLst>
                                        <p:tav tm="0">
                                          <p:val>
                                            <p:strVal val="#ppt_y"/>
                                          </p:val>
                                        </p:tav>
                                        <p:tav tm="100000">
                                          <p:val>
                                            <p:strVal val="#ppt_y"/>
                                          </p:val>
                                        </p:tav>
                                      </p:tavLst>
                                    </p:anim>
                                  </p:childTnLst>
                                </p:cTn>
                              </p:par>
                            </p:childTnLst>
                          </p:cTn>
                        </p:par>
                        <p:par>
                          <p:cTn id="62" fill="hold">
                            <p:stCondLst>
                              <p:cond delay="8500"/>
                            </p:stCondLst>
                            <p:childTnLst>
                              <p:par>
                                <p:cTn id="63" presetID="22" presetClass="entr" presetSubtype="1"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left)">
                                      <p:cBhvr>
                                        <p:cTn id="69" dur="500"/>
                                        <p:tgtEl>
                                          <p:spTgt spid="54"/>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49" grpId="0"/>
      <p:bldP spid="50" grpId="0"/>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bwMode="auto">
          <a:prstGeom prst="rect">
            <a:avLst/>
          </a:prstGeom>
          <a:noFill/>
          <a:ln>
            <a:miter lim="800000"/>
            <a:headEnd/>
            <a:tailEnd/>
          </a:ln>
        </p:spPr>
        <p:txBody>
          <a:bodyPr/>
          <a:lstStyle/>
          <a:p>
            <a:r>
              <a:rPr lang="en-US" sz="3200" dirty="0" smtClean="0"/>
              <a:t>EMC Enterprise Storage Solutions</a:t>
            </a:r>
          </a:p>
        </p:txBody>
      </p:sp>
      <p:sp>
        <p:nvSpPr>
          <p:cNvPr id="27" name="Text Placeholder 26"/>
          <p:cNvSpPr>
            <a:spLocks noGrp="1"/>
          </p:cNvSpPr>
          <p:nvPr>
            <p:ph type="body" idx="1"/>
          </p:nvPr>
        </p:nvSpPr>
        <p:spPr/>
        <p:txBody>
          <a:bodyPr/>
          <a:lstStyle/>
          <a:p>
            <a:r>
              <a:rPr lang="en-US" dirty="0" smtClean="0"/>
              <a:t>Maximize your IT data center resources with EMC</a:t>
            </a:r>
            <a:endParaRPr lang="en-US" dirty="0"/>
          </a:p>
        </p:txBody>
      </p:sp>
      <p:cxnSp>
        <p:nvCxnSpPr>
          <p:cNvPr id="43" name="Straight Connector 42"/>
          <p:cNvCxnSpPr/>
          <p:nvPr/>
        </p:nvCxnSpPr>
        <p:spPr>
          <a:xfrm>
            <a:off x="3394557" y="2146761"/>
            <a:ext cx="0" cy="908035"/>
          </a:xfrm>
          <a:prstGeom prst="line">
            <a:avLst/>
          </a:prstGeom>
          <a:ln>
            <a:solidFill>
              <a:schemeClr val="bg2">
                <a:lumMod val="10000"/>
              </a:schemeClr>
            </a:solidFill>
          </a:ln>
        </p:spPr>
        <p:style>
          <a:lnRef idx="2">
            <a:schemeClr val="dk1"/>
          </a:lnRef>
          <a:fillRef idx="0">
            <a:schemeClr val="dk1"/>
          </a:fillRef>
          <a:effectRef idx="1">
            <a:schemeClr val="dk1"/>
          </a:effectRef>
          <a:fontRef idx="minor">
            <a:schemeClr val="tx1"/>
          </a:fontRef>
        </p:style>
      </p:cxnSp>
      <p:grpSp>
        <p:nvGrpSpPr>
          <p:cNvPr id="3" name="Group 9"/>
          <p:cNvGrpSpPr/>
          <p:nvPr/>
        </p:nvGrpSpPr>
        <p:grpSpPr>
          <a:xfrm>
            <a:off x="377060" y="1648563"/>
            <a:ext cx="2269287" cy="1876523"/>
            <a:chOff x="365185" y="1648563"/>
            <a:chExt cx="2269287" cy="1876523"/>
          </a:xfrm>
        </p:grpSpPr>
        <p:sp>
          <p:nvSpPr>
            <p:cNvPr id="16" name="Rounded Rectangle 15"/>
            <p:cNvSpPr/>
            <p:nvPr/>
          </p:nvSpPr>
          <p:spPr bwMode="auto">
            <a:xfrm>
              <a:off x="365185" y="1648563"/>
              <a:ext cx="2269287" cy="1876523"/>
            </a:xfrm>
            <a:prstGeom prst="roundRect">
              <a:avLst/>
            </a:prstGeom>
            <a:solidFill>
              <a:srgbClr val="FFC000"/>
            </a:solidFill>
          </p:spPr>
          <p:style>
            <a:lnRef idx="0">
              <a:schemeClr val="accent2"/>
            </a:lnRef>
            <a:fillRef idx="3">
              <a:schemeClr val="accent2"/>
            </a:fillRef>
            <a:effectRef idx="3">
              <a:schemeClr val="accent2"/>
            </a:effectRef>
            <a:fontRef idx="minor">
              <a:schemeClr val="lt1"/>
            </a:fontRef>
          </p:style>
          <p:txBody>
            <a:bodyPr/>
            <a:lstStyle/>
            <a:p>
              <a:pPr algn="ctr">
                <a:defRPr/>
              </a:pPr>
              <a:endParaRPr lang="en-US" sz="2800" dirty="0"/>
            </a:p>
          </p:txBody>
        </p:sp>
        <p:pic>
          <p:nvPicPr>
            <p:cNvPr id="17"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340259" y="2222619"/>
              <a:ext cx="319139" cy="944820"/>
            </a:xfrm>
            <a:prstGeom prst="rect">
              <a:avLst/>
            </a:prstGeom>
            <a:noFill/>
            <a:ln>
              <a:noFill/>
            </a:ln>
            <a:effectLst>
              <a:outerShdw dist="35921" dir="2700000" algn="ctr" rotWithShape="0">
                <a:schemeClr val="bg2"/>
              </a:outerShdw>
              <a:reflection blurRad="6350" stA="52000" endA="300" endPos="35000" dir="5400000" sy="-100000" algn="bl" rotWithShape="0"/>
            </a:effectLst>
            <a:extLst/>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930157" y="1886408"/>
              <a:ext cx="1112398" cy="258604"/>
            </a:xfrm>
            <a:prstGeom prst="rect">
              <a:avLst/>
            </a:prstGeom>
          </p:spPr>
        </p:pic>
        <p:sp>
          <p:nvSpPr>
            <p:cNvPr id="12" name="TextBox 11"/>
            <p:cNvSpPr txBox="1"/>
            <p:nvPr/>
          </p:nvSpPr>
          <p:spPr>
            <a:xfrm>
              <a:off x="820155" y="3260057"/>
              <a:ext cx="1359346" cy="215444"/>
            </a:xfrm>
            <a:prstGeom prst="rect">
              <a:avLst/>
            </a:prstGeom>
            <a:noFill/>
          </p:spPr>
          <p:txBody>
            <a:bodyPr wrap="none" lIns="0" tIns="0" rIns="0" bIns="0" rtlCol="0">
              <a:spAutoFit/>
            </a:bodyPr>
            <a:lstStyle/>
            <a:p>
              <a:pPr algn="ctr"/>
              <a:r>
                <a:rPr lang="en-US" sz="1400" dirty="0" smtClean="0">
                  <a:solidFill>
                    <a:schemeClr val="bg1"/>
                  </a:solidFill>
                  <a:effectLst>
                    <a:outerShdw blurRad="38100" dist="38100" dir="2700000" algn="tl">
                      <a:srgbClr val="000000">
                        <a:alpha val="43137"/>
                      </a:srgbClr>
                    </a:outerShdw>
                  </a:effectLst>
                </a:rPr>
                <a:t>Dual Controller</a:t>
              </a:r>
            </a:p>
          </p:txBody>
        </p:sp>
      </p:grpSp>
      <p:grpSp>
        <p:nvGrpSpPr>
          <p:cNvPr id="4" name="Group 8"/>
          <p:cNvGrpSpPr/>
          <p:nvPr/>
        </p:nvGrpSpPr>
        <p:grpSpPr>
          <a:xfrm>
            <a:off x="3110565" y="1686767"/>
            <a:ext cx="2270216" cy="1834730"/>
            <a:chOff x="3241190" y="1686767"/>
            <a:chExt cx="2270216" cy="1834730"/>
          </a:xfrm>
        </p:grpSpPr>
        <p:sp>
          <p:nvSpPr>
            <p:cNvPr id="5" name="Rounded Rectangle 20"/>
            <p:cNvSpPr/>
            <p:nvPr/>
          </p:nvSpPr>
          <p:spPr bwMode="auto">
            <a:xfrm>
              <a:off x="3241190" y="1686767"/>
              <a:ext cx="2270216" cy="1834730"/>
            </a:xfrm>
            <a:prstGeom prst="roundRect">
              <a:avLst/>
            </a:prstGeom>
          </p:spPr>
          <p:style>
            <a:lnRef idx="0">
              <a:schemeClr val="accent2"/>
            </a:lnRef>
            <a:fillRef idx="3">
              <a:schemeClr val="accent2"/>
            </a:fillRef>
            <a:effectRef idx="3">
              <a:schemeClr val="accent2"/>
            </a:effectRef>
            <a:fontRef idx="minor">
              <a:schemeClr val="lt1"/>
            </a:fontRef>
          </p:style>
          <p:txBody>
            <a:bodyPr/>
            <a:lstStyle/>
            <a:p>
              <a:pPr algn="ctr">
                <a:defRPr/>
              </a:pPr>
              <a:endParaRPr lang="en-US" sz="2800" dirty="0"/>
            </a:p>
          </p:txBody>
        </p:sp>
        <p:grpSp>
          <p:nvGrpSpPr>
            <p:cNvPr id="6" name="Group 15"/>
            <p:cNvGrpSpPr>
              <a:grpSpLocks/>
            </p:cNvGrpSpPr>
            <p:nvPr/>
          </p:nvGrpSpPr>
          <p:grpSpPr bwMode="auto">
            <a:xfrm>
              <a:off x="4076122" y="2222619"/>
              <a:ext cx="600355" cy="933663"/>
              <a:chOff x="2248" y="1040"/>
              <a:chExt cx="1821" cy="2832"/>
            </a:xfrm>
          </p:grpSpPr>
          <p:pic>
            <p:nvPicPr>
              <p:cNvPr id="45" name="Picture 14" descr="EMC_Titan_Alicanto_BlueLED_VMAXe.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48" y="1040"/>
                <a:ext cx="921" cy="2832"/>
              </a:xfrm>
              <a:prstGeom prst="roundRect">
                <a:avLst>
                  <a:gd name="adj" fmla="val 1636"/>
                </a:avLst>
              </a:prstGeom>
              <a:solidFill>
                <a:srgbClr val="FFFFFF">
                  <a:shade val="85000"/>
                </a:srgbClr>
              </a:solidFill>
              <a:ln>
                <a:noFill/>
              </a:ln>
              <a:effectLst>
                <a:reflection blurRad="12700" stA="38000" endPos="28000" dist="5000" dir="5400000" sy="-100000" algn="bl" rotWithShape="0"/>
              </a:effectLst>
            </p:spPr>
          </p:pic>
          <p:pic>
            <p:nvPicPr>
              <p:cNvPr id="47" name="Picture 6" descr="EMC_Titan_Alicanto_BlueLED_VMAXe.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48" y="1040"/>
                <a:ext cx="921" cy="2832"/>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sp>
          <p:nvSpPr>
            <p:cNvPr id="52" name="TextBox 51"/>
            <p:cNvSpPr txBox="1"/>
            <p:nvPr/>
          </p:nvSpPr>
          <p:spPr>
            <a:xfrm>
              <a:off x="3807232" y="3260057"/>
              <a:ext cx="1138132" cy="215444"/>
            </a:xfrm>
            <a:prstGeom prst="rect">
              <a:avLst/>
            </a:prstGeom>
            <a:noFill/>
          </p:spPr>
          <p:txBody>
            <a:bodyPr wrap="none" lIns="0" tIns="0" rIns="0" bIns="0" rtlCol="0">
              <a:spAutoFit/>
            </a:bodyPr>
            <a:lstStyle/>
            <a:p>
              <a:pPr algn="ctr"/>
              <a:r>
                <a:rPr lang="en-US" sz="1400" dirty="0" smtClean="0">
                  <a:solidFill>
                    <a:schemeClr val="bg1"/>
                  </a:solidFill>
                  <a:effectLst>
                    <a:outerShdw blurRad="38100" dist="38100" dir="2700000" algn="tl">
                      <a:srgbClr val="000000">
                        <a:alpha val="43137"/>
                      </a:srgbClr>
                    </a:outerShdw>
                  </a:effectLst>
                </a:rPr>
                <a:t>1- 4 Engines</a:t>
              </a:r>
            </a:p>
          </p:txBody>
        </p:sp>
      </p:grpSp>
      <p:grpSp>
        <p:nvGrpSpPr>
          <p:cNvPr id="7" name="Group 5"/>
          <p:cNvGrpSpPr/>
          <p:nvPr/>
        </p:nvGrpSpPr>
        <p:grpSpPr>
          <a:xfrm>
            <a:off x="5812064" y="1686766"/>
            <a:ext cx="2895599" cy="1850837"/>
            <a:chOff x="5954564" y="1686766"/>
            <a:chExt cx="2895599" cy="1850837"/>
          </a:xfrm>
        </p:grpSpPr>
        <p:sp>
          <p:nvSpPr>
            <p:cNvPr id="8" name="Rounded Rectangle 19"/>
            <p:cNvSpPr/>
            <p:nvPr/>
          </p:nvSpPr>
          <p:spPr bwMode="auto">
            <a:xfrm>
              <a:off x="5954564" y="1686766"/>
              <a:ext cx="2895599" cy="1850837"/>
            </a:xfrm>
            <a:prstGeom prst="round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a:lstStyle/>
            <a:p>
              <a:pPr algn="ctr">
                <a:defRPr/>
              </a:pPr>
              <a:endParaRPr lang="en-US" sz="2800" dirty="0"/>
            </a:p>
          </p:txBody>
        </p:sp>
        <p:sp>
          <p:nvSpPr>
            <p:cNvPr id="53" name="TextBox 52"/>
            <p:cNvSpPr txBox="1"/>
            <p:nvPr/>
          </p:nvSpPr>
          <p:spPr>
            <a:xfrm>
              <a:off x="6833297" y="3269582"/>
              <a:ext cx="1138132" cy="215444"/>
            </a:xfrm>
            <a:prstGeom prst="rect">
              <a:avLst/>
            </a:prstGeom>
            <a:noFill/>
          </p:spPr>
          <p:txBody>
            <a:bodyPr wrap="none" lIns="0" tIns="0" rIns="0" bIns="0" rtlCol="0">
              <a:spAutoFit/>
            </a:bodyPr>
            <a:lstStyle/>
            <a:p>
              <a:pPr algn="ctr"/>
              <a:r>
                <a:rPr lang="en-US" sz="1400" dirty="0" smtClean="0">
                  <a:solidFill>
                    <a:schemeClr val="bg1"/>
                  </a:solidFill>
                  <a:effectLst>
                    <a:outerShdw blurRad="38100" dist="38100" dir="2700000" algn="tl">
                      <a:srgbClr val="000000">
                        <a:alpha val="43137"/>
                      </a:srgbClr>
                    </a:outerShdw>
                  </a:effectLst>
                </a:rPr>
                <a:t>1- 8 Engines</a:t>
              </a:r>
            </a:p>
          </p:txBody>
        </p:sp>
        <p:grpSp>
          <p:nvGrpSpPr>
            <p:cNvPr id="9" name="Group 3"/>
            <p:cNvGrpSpPr/>
            <p:nvPr/>
          </p:nvGrpSpPr>
          <p:grpSpPr>
            <a:xfrm>
              <a:off x="6654649" y="2222619"/>
              <a:ext cx="1495429" cy="942436"/>
              <a:chOff x="6664003" y="2222619"/>
              <a:chExt cx="1495429" cy="942436"/>
            </a:xfrm>
          </p:grpSpPr>
          <p:pic>
            <p:nvPicPr>
              <p:cNvPr id="18" name="Picture 94"/>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gray">
              <a:xfrm>
                <a:off x="6664003" y="2222619"/>
                <a:ext cx="749217" cy="942436"/>
              </a:xfrm>
              <a:prstGeom prst="rect">
                <a:avLst/>
              </a:prstGeom>
              <a:noFill/>
              <a:ln w="9525">
                <a:noFill/>
                <a:miter lim="800000"/>
                <a:headEnd/>
                <a:tailEnd/>
              </a:ln>
              <a:effectLst>
                <a:reflection blurRad="6350" stA="52000" endA="300" endPos="35000" dir="5400000" sy="-100000" algn="bl" rotWithShape="0"/>
              </a:effectLst>
            </p:spPr>
          </p:pic>
          <p:pic>
            <p:nvPicPr>
              <p:cNvPr id="35" name="Picture 94"/>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gray">
              <a:xfrm>
                <a:off x="7410215" y="2222619"/>
                <a:ext cx="749217" cy="942436"/>
              </a:xfrm>
              <a:prstGeom prst="rect">
                <a:avLst/>
              </a:prstGeom>
              <a:noFill/>
              <a:ln w="9525">
                <a:noFill/>
                <a:miter lim="800000"/>
                <a:headEnd/>
                <a:tailEnd/>
              </a:ln>
              <a:effectLst>
                <a:reflection blurRad="6350" stA="52000" endA="300" endPos="35000" dir="5400000" sy="-100000" algn="bl" rotWithShape="0"/>
              </a:effectLst>
            </p:spPr>
          </p:pic>
        </p:grpSp>
      </p:grpSp>
      <p:sp>
        <p:nvSpPr>
          <p:cNvPr id="2" name="TextBox 1"/>
          <p:cNvSpPr txBox="1"/>
          <p:nvPr/>
        </p:nvSpPr>
        <p:spPr>
          <a:xfrm>
            <a:off x="368135" y="3742190"/>
            <a:ext cx="2291938" cy="2308324"/>
          </a:xfrm>
          <a:prstGeom prst="rect">
            <a:avLst/>
          </a:prstGeom>
          <a:noFill/>
        </p:spPr>
        <p:txBody>
          <a:bodyPr wrap="square" lIns="0" tIns="0" rIns="0" bIns="0" rtlCol="0">
            <a:spAutoFit/>
          </a:bodyPr>
          <a:lstStyle/>
          <a:p>
            <a:pPr>
              <a:buClr>
                <a:schemeClr val="tx2"/>
              </a:buClr>
              <a:defRPr/>
            </a:pPr>
            <a:r>
              <a:rPr lang="en-US" sz="1200" b="1" dirty="0">
                <a:solidFill>
                  <a:schemeClr val="tx2"/>
                </a:solidFill>
                <a:cs typeface="Arial" charset="0"/>
              </a:rPr>
              <a:t>Array Specifications</a:t>
            </a:r>
          </a:p>
          <a:p>
            <a:pPr marL="119063" indent="-119063">
              <a:buClr>
                <a:schemeClr val="tx2"/>
              </a:buClr>
              <a:buFont typeface="Arial" charset="0"/>
              <a:buChar char="•"/>
              <a:defRPr/>
            </a:pPr>
            <a:r>
              <a:rPr lang="en-US" sz="1200" dirty="0" smtClean="0">
                <a:cs typeface="Arial" charset="0"/>
              </a:rPr>
              <a:t>1,000 drives</a:t>
            </a:r>
            <a:endParaRPr lang="en-US" sz="1200" dirty="0">
              <a:cs typeface="Arial" charset="0"/>
            </a:endParaRPr>
          </a:p>
          <a:p>
            <a:pPr marL="119063" indent="-119063">
              <a:buClr>
                <a:schemeClr val="tx2"/>
              </a:buClr>
              <a:buFont typeface="Arial" charset="0"/>
              <a:buChar char="•"/>
              <a:defRPr/>
            </a:pPr>
            <a:r>
              <a:rPr lang="en-US" sz="1200" dirty="0" smtClean="0">
                <a:cs typeface="Arial" charset="0"/>
              </a:rPr>
              <a:t>1 </a:t>
            </a:r>
            <a:r>
              <a:rPr lang="en-US" sz="1200" dirty="0">
                <a:cs typeface="Arial" charset="0"/>
              </a:rPr>
              <a:t>Engine = 2 Storage </a:t>
            </a:r>
            <a:r>
              <a:rPr lang="en-US" sz="1200" dirty="0" smtClean="0">
                <a:cs typeface="Arial" charset="0"/>
              </a:rPr>
              <a:t>Processors</a:t>
            </a:r>
            <a:endParaRPr lang="en-US" sz="1200" dirty="0">
              <a:cs typeface="Arial" charset="0"/>
            </a:endParaRPr>
          </a:p>
          <a:p>
            <a:pPr marL="52388" indent="-52388">
              <a:buClr>
                <a:schemeClr val="tx2"/>
              </a:buClr>
              <a:defRPr/>
            </a:pPr>
            <a:endParaRPr lang="en-US" sz="1200" dirty="0">
              <a:cs typeface="Arial" charset="0"/>
            </a:endParaRPr>
          </a:p>
          <a:p>
            <a:pPr marL="52388" indent="-52388">
              <a:buClr>
                <a:schemeClr val="tx2"/>
              </a:buClr>
              <a:defRPr/>
            </a:pPr>
            <a:r>
              <a:rPr lang="en-US" sz="1200" b="1" dirty="0">
                <a:solidFill>
                  <a:schemeClr val="tx2"/>
                </a:solidFill>
                <a:cs typeface="Arial" charset="0"/>
              </a:rPr>
              <a:t>Business Requirements</a:t>
            </a:r>
          </a:p>
          <a:p>
            <a:pPr marL="119063" indent="-119063">
              <a:buClr>
                <a:schemeClr val="tx2"/>
              </a:buClr>
              <a:buFont typeface="Arial" charset="0"/>
              <a:buChar char="•"/>
              <a:defRPr/>
            </a:pPr>
            <a:r>
              <a:rPr lang="en-US" sz="1200" dirty="0" smtClean="0">
                <a:cs typeface="Arial" charset="0"/>
              </a:rPr>
              <a:t>I/O </a:t>
            </a:r>
            <a:r>
              <a:rPr lang="en-US" sz="1200" dirty="0">
                <a:cs typeface="Arial" charset="0"/>
              </a:rPr>
              <a:t>and B/W price</a:t>
            </a:r>
            <a:r>
              <a:rPr lang="en-US" sz="1200" dirty="0" smtClean="0">
                <a:cs typeface="Arial" charset="0"/>
              </a:rPr>
              <a:t>/ performance</a:t>
            </a:r>
            <a:endParaRPr lang="en-US" sz="1200" dirty="0">
              <a:cs typeface="Arial" charset="0"/>
            </a:endParaRPr>
          </a:p>
          <a:p>
            <a:pPr marL="119063" indent="-119063">
              <a:buClr>
                <a:schemeClr val="tx2"/>
              </a:buClr>
              <a:buFont typeface="Arial" charset="0"/>
              <a:buChar char="•"/>
              <a:defRPr/>
            </a:pPr>
            <a:r>
              <a:rPr lang="en-US" sz="1200" dirty="0" smtClean="0">
                <a:cs typeface="Arial" charset="0"/>
              </a:rPr>
              <a:t>Unified </a:t>
            </a:r>
            <a:r>
              <a:rPr lang="en-US" sz="1200" dirty="0">
                <a:cs typeface="Arial" charset="0"/>
              </a:rPr>
              <a:t>file and block</a:t>
            </a:r>
          </a:p>
          <a:p>
            <a:pPr marL="119063" indent="-119063">
              <a:buClr>
                <a:schemeClr val="tx2"/>
              </a:buClr>
              <a:buFont typeface="Arial" charset="0"/>
              <a:buChar char="•"/>
              <a:defRPr/>
            </a:pPr>
            <a:r>
              <a:rPr lang="en-US" sz="1200" dirty="0" smtClean="0">
                <a:cs typeface="Arial" charset="0"/>
              </a:rPr>
              <a:t>Ease </a:t>
            </a:r>
            <a:r>
              <a:rPr lang="en-US" sz="1200" dirty="0">
                <a:cs typeface="Arial" charset="0"/>
              </a:rPr>
              <a:t>of use is very important</a:t>
            </a:r>
          </a:p>
          <a:p>
            <a:pPr algn="ctr">
              <a:buClr>
                <a:schemeClr val="tx2"/>
              </a:buClr>
            </a:pPr>
            <a:endParaRPr lang="en-US" dirty="0" smtClean="0">
              <a:solidFill>
                <a:schemeClr val="bg2"/>
              </a:solidFill>
            </a:endParaRPr>
          </a:p>
        </p:txBody>
      </p:sp>
      <p:sp>
        <p:nvSpPr>
          <p:cNvPr id="33" name="TextBox 32"/>
          <p:cNvSpPr txBox="1"/>
          <p:nvPr/>
        </p:nvSpPr>
        <p:spPr>
          <a:xfrm>
            <a:off x="3064488" y="3742190"/>
            <a:ext cx="2410033" cy="2308324"/>
          </a:xfrm>
          <a:prstGeom prst="rect">
            <a:avLst/>
          </a:prstGeom>
          <a:noFill/>
        </p:spPr>
        <p:txBody>
          <a:bodyPr wrap="square" lIns="0" tIns="0" rIns="0" bIns="0" rtlCol="0">
            <a:spAutoFit/>
          </a:bodyPr>
          <a:lstStyle/>
          <a:p>
            <a:pPr>
              <a:buClr>
                <a:schemeClr val="tx2"/>
              </a:buClr>
              <a:defRPr/>
            </a:pPr>
            <a:r>
              <a:rPr lang="en-US" sz="1200" b="1" dirty="0">
                <a:solidFill>
                  <a:schemeClr val="tx2"/>
                </a:solidFill>
                <a:cs typeface="Arial" charset="0"/>
              </a:rPr>
              <a:t>Array Specifications</a:t>
            </a:r>
          </a:p>
          <a:p>
            <a:pPr>
              <a:buClr>
                <a:schemeClr val="tx2"/>
              </a:buClr>
              <a:buFont typeface="Arial" charset="0"/>
              <a:buChar char="•"/>
              <a:defRPr/>
            </a:pPr>
            <a:r>
              <a:rPr lang="en-US" sz="1200" dirty="0">
                <a:cs typeface="Arial" charset="0"/>
              </a:rPr>
              <a:t> </a:t>
            </a:r>
            <a:r>
              <a:rPr lang="en-US" sz="1200" dirty="0" smtClean="0">
                <a:cs typeface="Arial" charset="0"/>
              </a:rPr>
              <a:t>1,560 drives</a:t>
            </a:r>
            <a:endParaRPr lang="en-US" sz="1200" dirty="0">
              <a:cs typeface="Arial" charset="0"/>
            </a:endParaRPr>
          </a:p>
          <a:p>
            <a:pPr>
              <a:buClr>
                <a:schemeClr val="tx2"/>
              </a:buClr>
              <a:buFont typeface="Arial" charset="0"/>
              <a:buChar char="•"/>
              <a:defRPr/>
            </a:pPr>
            <a:r>
              <a:rPr lang="en-US" sz="1200" dirty="0">
                <a:cs typeface="Arial" charset="0"/>
              </a:rPr>
              <a:t> 4 Engines = 8 </a:t>
            </a:r>
            <a:r>
              <a:rPr lang="en-US" sz="1200" dirty="0" smtClean="0">
                <a:cs typeface="Arial" charset="0"/>
              </a:rPr>
              <a:t>Directors</a:t>
            </a:r>
            <a:endParaRPr lang="en-US" sz="1200" dirty="0">
              <a:cs typeface="Arial" charset="0"/>
            </a:endParaRPr>
          </a:p>
          <a:p>
            <a:pPr>
              <a:buClr>
                <a:schemeClr val="tx2"/>
              </a:buClr>
              <a:buFont typeface="Arial" charset="0"/>
              <a:buChar char="•"/>
              <a:defRPr/>
            </a:pPr>
            <a:endParaRPr lang="en-US" sz="1200" dirty="0">
              <a:cs typeface="Arial" charset="0"/>
            </a:endParaRPr>
          </a:p>
          <a:p>
            <a:pPr>
              <a:buClr>
                <a:schemeClr val="tx2"/>
              </a:buClr>
              <a:defRPr/>
            </a:pPr>
            <a:endParaRPr lang="en-US" sz="1200" b="1" dirty="0">
              <a:solidFill>
                <a:schemeClr val="tx2"/>
              </a:solidFill>
              <a:cs typeface="Arial" charset="0"/>
            </a:endParaRPr>
          </a:p>
          <a:p>
            <a:pPr>
              <a:buClr>
                <a:schemeClr val="tx2"/>
              </a:buClr>
              <a:defRPr/>
            </a:pPr>
            <a:r>
              <a:rPr lang="en-US" sz="1200" b="1" dirty="0" smtClean="0">
                <a:solidFill>
                  <a:schemeClr val="tx2"/>
                </a:solidFill>
                <a:cs typeface="Arial" charset="0"/>
              </a:rPr>
              <a:t>Business </a:t>
            </a:r>
            <a:r>
              <a:rPr lang="en-US" sz="1200" b="1" dirty="0">
                <a:solidFill>
                  <a:schemeClr val="tx2"/>
                </a:solidFill>
                <a:cs typeface="Arial" charset="0"/>
              </a:rPr>
              <a:t>Requirements</a:t>
            </a:r>
          </a:p>
          <a:p>
            <a:pPr>
              <a:buClr>
                <a:schemeClr val="tx2"/>
              </a:buClr>
              <a:buFont typeface="Arial" charset="0"/>
              <a:buChar char="•"/>
              <a:defRPr/>
            </a:pPr>
            <a:r>
              <a:rPr lang="en-US" sz="1200" dirty="0">
                <a:cs typeface="Arial" charset="0"/>
              </a:rPr>
              <a:t> Multi-controller architecture</a:t>
            </a:r>
          </a:p>
          <a:p>
            <a:pPr marL="119063" indent="-119063">
              <a:buClr>
                <a:schemeClr val="tx2"/>
              </a:buClr>
              <a:buFont typeface="Arial" charset="0"/>
              <a:buChar char="•"/>
              <a:defRPr/>
            </a:pPr>
            <a:r>
              <a:rPr lang="en-US" sz="1200" dirty="0" smtClean="0">
                <a:cs typeface="Arial" charset="0"/>
              </a:rPr>
              <a:t>Enterprise reliability, availability, and serviceability </a:t>
            </a:r>
            <a:endParaRPr lang="en-US" sz="1200" dirty="0">
              <a:cs typeface="Arial" charset="0"/>
            </a:endParaRPr>
          </a:p>
          <a:p>
            <a:pPr>
              <a:buClr>
                <a:schemeClr val="tx2"/>
              </a:buClr>
              <a:buFont typeface="Arial" charset="0"/>
              <a:buChar char="•"/>
              <a:defRPr/>
            </a:pPr>
            <a:r>
              <a:rPr lang="en-US" sz="1200" dirty="0" smtClean="0">
                <a:cs typeface="Arial" charset="0"/>
              </a:rPr>
              <a:t> Ease of use is important</a:t>
            </a:r>
            <a:endParaRPr lang="en-US" sz="1200" dirty="0">
              <a:cs typeface="Arial" charset="0"/>
            </a:endParaRPr>
          </a:p>
          <a:p>
            <a:pPr>
              <a:buClr>
                <a:schemeClr val="tx2"/>
              </a:buClr>
              <a:buFont typeface="Arial" charset="0"/>
              <a:buChar char="•"/>
              <a:defRPr/>
            </a:pPr>
            <a:r>
              <a:rPr lang="en-US" sz="1200" dirty="0">
                <a:cs typeface="Arial" charset="0"/>
              </a:rPr>
              <a:t> Scale up </a:t>
            </a:r>
            <a:r>
              <a:rPr lang="en-US" sz="1200" dirty="0" smtClean="0">
                <a:cs typeface="Arial" charset="0"/>
              </a:rPr>
              <a:t>and </a:t>
            </a:r>
            <a:r>
              <a:rPr lang="en-US" sz="1200" dirty="0">
                <a:cs typeface="Arial" charset="0"/>
              </a:rPr>
              <a:t>scale out</a:t>
            </a:r>
          </a:p>
          <a:p>
            <a:pPr algn="ctr">
              <a:buClr>
                <a:schemeClr val="tx2"/>
              </a:buClr>
            </a:pPr>
            <a:endParaRPr lang="en-US" dirty="0" smtClean="0">
              <a:solidFill>
                <a:schemeClr val="bg2"/>
              </a:solidFill>
            </a:endParaRPr>
          </a:p>
        </p:txBody>
      </p:sp>
      <p:sp>
        <p:nvSpPr>
          <p:cNvPr id="34" name="TextBox 33"/>
          <p:cNvSpPr txBox="1"/>
          <p:nvPr/>
        </p:nvSpPr>
        <p:spPr>
          <a:xfrm>
            <a:off x="5953237" y="3742190"/>
            <a:ext cx="2763251" cy="2308324"/>
          </a:xfrm>
          <a:prstGeom prst="rect">
            <a:avLst/>
          </a:prstGeom>
          <a:noFill/>
        </p:spPr>
        <p:txBody>
          <a:bodyPr wrap="square" lIns="0" tIns="0" rIns="0" bIns="0" rtlCol="0">
            <a:spAutoFit/>
          </a:bodyPr>
          <a:lstStyle/>
          <a:p>
            <a:pPr>
              <a:buClr>
                <a:schemeClr val="tx2"/>
              </a:buClr>
              <a:defRPr/>
            </a:pPr>
            <a:r>
              <a:rPr lang="en-US" sz="1200" b="1" dirty="0">
                <a:solidFill>
                  <a:schemeClr val="tx2"/>
                </a:solidFill>
                <a:cs typeface="Arial" charset="0"/>
              </a:rPr>
              <a:t>Array Specifications</a:t>
            </a:r>
          </a:p>
          <a:p>
            <a:pPr>
              <a:buClr>
                <a:schemeClr val="tx2"/>
              </a:buClr>
              <a:buFont typeface="Arial" charset="0"/>
              <a:buChar char="•"/>
              <a:defRPr/>
            </a:pPr>
            <a:r>
              <a:rPr lang="en-US" sz="1200" dirty="0">
                <a:cs typeface="Arial" charset="0"/>
              </a:rPr>
              <a:t> </a:t>
            </a:r>
            <a:r>
              <a:rPr lang="en-US" sz="1200" dirty="0" smtClean="0">
                <a:cs typeface="Arial" charset="0"/>
              </a:rPr>
              <a:t>3,200 drives</a:t>
            </a:r>
            <a:endParaRPr lang="en-US" sz="1200" dirty="0">
              <a:cs typeface="Arial" charset="0"/>
            </a:endParaRPr>
          </a:p>
          <a:p>
            <a:pPr>
              <a:buClr>
                <a:schemeClr val="tx2"/>
              </a:buClr>
              <a:buFont typeface="Arial" charset="0"/>
              <a:buChar char="•"/>
              <a:defRPr/>
            </a:pPr>
            <a:r>
              <a:rPr lang="en-US" sz="1200" dirty="0">
                <a:cs typeface="Arial" charset="0"/>
              </a:rPr>
              <a:t> 8 Engines = 16 </a:t>
            </a:r>
            <a:r>
              <a:rPr lang="en-US" sz="1200" dirty="0" smtClean="0">
                <a:cs typeface="Arial" charset="0"/>
              </a:rPr>
              <a:t>Directors</a:t>
            </a:r>
            <a:endParaRPr lang="en-US" sz="1200" dirty="0">
              <a:cs typeface="Arial" charset="0"/>
            </a:endParaRPr>
          </a:p>
          <a:p>
            <a:pPr>
              <a:buClr>
                <a:schemeClr val="tx2"/>
              </a:buClr>
              <a:buFont typeface="Arial" charset="0"/>
              <a:buChar char="•"/>
              <a:defRPr/>
            </a:pPr>
            <a:endParaRPr lang="en-US" sz="1200" dirty="0">
              <a:cs typeface="Arial" charset="0"/>
            </a:endParaRPr>
          </a:p>
          <a:p>
            <a:pPr>
              <a:buClr>
                <a:schemeClr val="tx2"/>
              </a:buClr>
              <a:defRPr/>
            </a:pPr>
            <a:endParaRPr lang="en-US" sz="1200" b="1" dirty="0" smtClean="0">
              <a:solidFill>
                <a:schemeClr val="tx2"/>
              </a:solidFill>
              <a:cs typeface="Arial" charset="0"/>
            </a:endParaRPr>
          </a:p>
          <a:p>
            <a:pPr>
              <a:buClr>
                <a:schemeClr val="tx2"/>
              </a:buClr>
              <a:defRPr/>
            </a:pPr>
            <a:r>
              <a:rPr lang="en-US" sz="1200" b="1" dirty="0" smtClean="0">
                <a:solidFill>
                  <a:schemeClr val="tx2"/>
                </a:solidFill>
                <a:cs typeface="Arial" charset="0"/>
              </a:rPr>
              <a:t>Business </a:t>
            </a:r>
            <a:r>
              <a:rPr lang="en-US" sz="1200" b="1" dirty="0">
                <a:solidFill>
                  <a:schemeClr val="tx2"/>
                </a:solidFill>
                <a:cs typeface="Arial" charset="0"/>
              </a:rPr>
              <a:t>Requirements</a:t>
            </a:r>
          </a:p>
          <a:p>
            <a:pPr marL="119063" indent="-119063">
              <a:buClr>
                <a:schemeClr val="tx2"/>
              </a:buClr>
              <a:buFont typeface="Arial" charset="0"/>
              <a:buChar char="•"/>
              <a:defRPr/>
            </a:pPr>
            <a:r>
              <a:rPr lang="en-US" sz="1200" dirty="0" smtClean="0">
                <a:cs typeface="Arial" charset="0"/>
              </a:rPr>
              <a:t>Ultimate scale, capacity, and </a:t>
            </a:r>
            <a:r>
              <a:rPr lang="en-US" sz="1200" dirty="0">
                <a:cs typeface="Arial" charset="0"/>
              </a:rPr>
              <a:t>performance</a:t>
            </a:r>
          </a:p>
          <a:p>
            <a:pPr marL="119063" indent="-119063">
              <a:buClr>
                <a:schemeClr val="tx2"/>
              </a:buClr>
              <a:buFont typeface="Arial" charset="0"/>
              <a:buChar char="•"/>
              <a:defRPr/>
            </a:pPr>
            <a:r>
              <a:rPr lang="en-US" sz="1200" dirty="0" smtClean="0">
                <a:cs typeface="Arial" charset="0"/>
              </a:rPr>
              <a:t> Manual and Virtual </a:t>
            </a:r>
            <a:r>
              <a:rPr lang="en-US" sz="1200" dirty="0">
                <a:cs typeface="Arial" charset="0"/>
              </a:rPr>
              <a:t>P</a:t>
            </a:r>
            <a:r>
              <a:rPr lang="en-US" sz="1200" dirty="0" smtClean="0">
                <a:cs typeface="Arial" charset="0"/>
              </a:rPr>
              <a:t>rovisioning</a:t>
            </a:r>
            <a:endParaRPr lang="en-US" sz="1200" dirty="0">
              <a:cs typeface="Arial" charset="0"/>
            </a:endParaRPr>
          </a:p>
          <a:p>
            <a:pPr marL="119063" indent="-119063">
              <a:buClr>
                <a:schemeClr val="tx2"/>
              </a:buClr>
              <a:buFont typeface="Arial" charset="0"/>
              <a:buChar char="•"/>
              <a:defRPr/>
            </a:pPr>
            <a:r>
              <a:rPr lang="en-US" sz="1200" dirty="0" smtClean="0">
                <a:cs typeface="Arial" charset="0"/>
              </a:rPr>
              <a:t> </a:t>
            </a:r>
            <a:r>
              <a:rPr lang="en-US" sz="1200" dirty="0">
                <a:cs typeface="Arial" charset="0"/>
              </a:rPr>
              <a:t>Encryption </a:t>
            </a:r>
            <a:r>
              <a:rPr lang="en-US" sz="1200" dirty="0" smtClean="0">
                <a:cs typeface="Arial" charset="0"/>
              </a:rPr>
              <a:t>and </a:t>
            </a:r>
            <a:r>
              <a:rPr lang="en-US" sz="1200" dirty="0">
                <a:cs typeface="Arial" charset="0"/>
              </a:rPr>
              <a:t>compression</a:t>
            </a:r>
          </a:p>
          <a:p>
            <a:pPr marL="119063" indent="-119063">
              <a:buClr>
                <a:schemeClr val="tx2"/>
              </a:buClr>
              <a:buFont typeface="Arial" charset="0"/>
              <a:buChar char="•"/>
              <a:defRPr/>
            </a:pPr>
            <a:r>
              <a:rPr lang="en-US" sz="1200" dirty="0" smtClean="0">
                <a:cs typeface="Arial" charset="0"/>
              </a:rPr>
              <a:t> Mainframe and </a:t>
            </a:r>
            <a:r>
              <a:rPr lang="en-US" sz="1200" dirty="0">
                <a:cs typeface="Arial" charset="0"/>
              </a:rPr>
              <a:t>iSeries</a:t>
            </a:r>
          </a:p>
          <a:p>
            <a:pPr algn="ctr">
              <a:buClr>
                <a:schemeClr val="tx2"/>
              </a:buClr>
            </a:pPr>
            <a:endParaRPr lang="en-US" dirty="0" smtClean="0">
              <a:solidFill>
                <a:schemeClr val="bg2"/>
              </a:solidFill>
            </a:endParaRPr>
          </a:p>
        </p:txBody>
      </p:sp>
      <p:pic>
        <p:nvPicPr>
          <p:cNvPr id="39"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4255" y="1936745"/>
            <a:ext cx="2006600" cy="182880"/>
          </a:xfrm>
          <a:prstGeom prst="rect">
            <a:avLst/>
          </a:prstGeom>
        </p:spPr>
      </p:pic>
      <p:pic>
        <p:nvPicPr>
          <p:cNvPr id="40" name="Picture 3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19487" y="1950720"/>
            <a:ext cx="2285999" cy="182880"/>
          </a:xfrm>
          <a:prstGeom prst="rect">
            <a:avLst/>
          </a:prstGeom>
        </p:spPr>
      </p:pic>
      <p:sp>
        <p:nvSpPr>
          <p:cNvPr id="28" name="Right Arrow 27"/>
          <p:cNvSpPr/>
          <p:nvPr/>
        </p:nvSpPr>
        <p:spPr>
          <a:xfrm rot="19306984">
            <a:off x="2443784" y="5040864"/>
            <a:ext cx="609600" cy="228600"/>
          </a:xfrm>
          <a:prstGeom prst="rightArrow">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rot="19306984">
            <a:off x="-157785" y="5345665"/>
            <a:ext cx="609600" cy="228600"/>
          </a:xfrm>
          <a:prstGeom prst="rightArrow">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19306984">
            <a:off x="2443785" y="5726664"/>
            <a:ext cx="609600" cy="228600"/>
          </a:xfrm>
          <a:prstGeom prst="rightArrow">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000" y="1676400"/>
            <a:ext cx="2286000" cy="182880"/>
          </a:xfrm>
          <a:prstGeom prst="rect">
            <a:avLst/>
          </a:prstGeom>
        </p:spPr>
      </p:pic>
      <p:sp>
        <p:nvSpPr>
          <p:cNvPr id="32" name="Right Arrow 31"/>
          <p:cNvSpPr/>
          <p:nvPr/>
        </p:nvSpPr>
        <p:spPr>
          <a:xfrm rot="19306984">
            <a:off x="2443785" y="5345665"/>
            <a:ext cx="609600" cy="228600"/>
          </a:xfrm>
          <a:prstGeom prst="rightArrow">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2048054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66714" y="203200"/>
            <a:ext cx="8698632" cy="920751"/>
          </a:xfrm>
        </p:spPr>
        <p:txBody>
          <a:bodyPr/>
          <a:lstStyle/>
          <a:p>
            <a:pPr fontAlgn="auto">
              <a:spcAft>
                <a:spcPts val="0"/>
              </a:spcAft>
              <a:defRPr/>
            </a:pPr>
            <a:r>
              <a:rPr dirty="0" smtClean="0">
                <a:latin typeface="+mn-lt"/>
              </a:rPr>
              <a:t>VMAX 10K Enterprise Class with </a:t>
            </a:r>
            <a:br>
              <a:rPr dirty="0" smtClean="0">
                <a:latin typeface="+mn-lt"/>
              </a:rPr>
            </a:br>
            <a:r>
              <a:rPr dirty="0" smtClean="0">
                <a:latin typeface="+mn-lt"/>
              </a:rPr>
              <a:t>Mid-Market Affordability</a:t>
            </a:r>
            <a:endParaRPr dirty="0">
              <a:latin typeface="+mn-lt"/>
            </a:endParaRPr>
          </a:p>
        </p:txBody>
      </p:sp>
      <p:sp>
        <p:nvSpPr>
          <p:cNvPr id="64" name="TextBox 63"/>
          <p:cNvSpPr txBox="1"/>
          <p:nvPr/>
        </p:nvSpPr>
        <p:spPr bwMode="gray">
          <a:xfrm>
            <a:off x="580134" y="5401826"/>
            <a:ext cx="2635339" cy="646331"/>
          </a:xfrm>
          <a:prstGeom prst="rect">
            <a:avLst/>
          </a:prstGeom>
          <a:solidFill>
            <a:schemeClr val="bg1"/>
          </a:solidFill>
        </p:spPr>
        <p:txBody>
          <a:bodyPr wrap="square" rtlCol="0">
            <a:spAutoFit/>
          </a:bodyPr>
          <a:lstStyle>
            <a:defPPr>
              <a:defRPr lang="en-US"/>
            </a:defPPr>
            <a:lvl1pPr algn="ctr">
              <a:defRPr sz="4400">
                <a:solidFill>
                  <a:srgbClr val="007DC3"/>
                </a:solidFill>
                <a:effectLst>
                  <a:outerShdw blurRad="50800" dist="38100" dir="2700000" algn="tl" rotWithShape="0">
                    <a:srgbClr val="FFFFFF">
                      <a:alpha val="43000"/>
                    </a:srgbClr>
                  </a:outerShdw>
                </a:effectLst>
              </a:defRPr>
            </a:lvl1pPr>
          </a:lstStyle>
          <a:p>
            <a:r>
              <a:rPr lang="en-US" sz="3600" dirty="0">
                <a:latin typeface="+mj-lt"/>
              </a:rPr>
              <a:t>Powerful.</a:t>
            </a:r>
          </a:p>
        </p:txBody>
      </p:sp>
      <p:sp>
        <p:nvSpPr>
          <p:cNvPr id="65" name="TextBox 64"/>
          <p:cNvSpPr txBox="1"/>
          <p:nvPr/>
        </p:nvSpPr>
        <p:spPr bwMode="gray">
          <a:xfrm>
            <a:off x="3505200" y="5401826"/>
            <a:ext cx="2286283" cy="646331"/>
          </a:xfrm>
          <a:prstGeom prst="rect">
            <a:avLst/>
          </a:prstGeom>
          <a:solidFill>
            <a:schemeClr val="bg1"/>
          </a:solidFill>
        </p:spPr>
        <p:txBody>
          <a:bodyPr wrap="square" rtlCol="0">
            <a:spAutoFit/>
          </a:bodyPr>
          <a:lstStyle>
            <a:defPPr>
              <a:defRPr lang="en-US"/>
            </a:defPPr>
            <a:lvl1pPr algn="ctr">
              <a:defRPr sz="4400">
                <a:solidFill>
                  <a:srgbClr val="007DC3"/>
                </a:solidFill>
                <a:effectLst>
                  <a:outerShdw blurRad="50800" dist="38100" dir="2700000" algn="tl" rotWithShape="0">
                    <a:srgbClr val="FFFFFF">
                      <a:alpha val="43000"/>
                    </a:srgbClr>
                  </a:outerShdw>
                </a:effectLst>
              </a:defRPr>
            </a:lvl1pPr>
          </a:lstStyle>
          <a:p>
            <a:r>
              <a:rPr lang="en-US" sz="3600" dirty="0">
                <a:latin typeface="+mj-lt"/>
              </a:rPr>
              <a:t>Trusted.</a:t>
            </a:r>
          </a:p>
        </p:txBody>
      </p:sp>
      <p:sp>
        <p:nvSpPr>
          <p:cNvPr id="66" name="TextBox 65"/>
          <p:cNvSpPr txBox="1"/>
          <p:nvPr/>
        </p:nvSpPr>
        <p:spPr bwMode="gray">
          <a:xfrm>
            <a:off x="6191251" y="5401826"/>
            <a:ext cx="1908175" cy="646331"/>
          </a:xfrm>
          <a:prstGeom prst="rect">
            <a:avLst/>
          </a:prstGeom>
          <a:solidFill>
            <a:schemeClr val="bg1"/>
          </a:solidFill>
        </p:spPr>
        <p:txBody>
          <a:bodyPr wrap="square" rtlCol="0">
            <a:spAutoFit/>
          </a:bodyPr>
          <a:lstStyle>
            <a:defPPr>
              <a:defRPr lang="en-US"/>
            </a:defPPr>
            <a:lvl1pPr algn="ctr">
              <a:defRPr sz="4400">
                <a:solidFill>
                  <a:srgbClr val="007DC3"/>
                </a:solidFill>
                <a:effectLst>
                  <a:outerShdw blurRad="50800" dist="38100" dir="2700000" algn="tl" rotWithShape="0">
                    <a:srgbClr val="FFFFFF">
                      <a:alpha val="43000"/>
                    </a:srgbClr>
                  </a:outerShdw>
                </a:effectLst>
              </a:defRPr>
            </a:lvl1pPr>
          </a:lstStyle>
          <a:p>
            <a:r>
              <a:rPr lang="en-US" sz="3600" dirty="0">
                <a:latin typeface="+mj-lt"/>
              </a:rPr>
              <a:t>Smart.</a:t>
            </a:r>
          </a:p>
        </p:txBody>
      </p:sp>
      <p:sp>
        <p:nvSpPr>
          <p:cNvPr id="68" name="Right Arrow 67"/>
          <p:cNvSpPr/>
          <p:nvPr/>
        </p:nvSpPr>
        <p:spPr bwMode="gray">
          <a:xfrm>
            <a:off x="66674" y="1295400"/>
            <a:ext cx="8848725" cy="762000"/>
          </a:xfrm>
          <a:prstGeom prst="rightArrow">
            <a:avLst/>
          </a:prstGeom>
        </p:spPr>
        <p:style>
          <a:lnRef idx="0">
            <a:schemeClr val="accent1"/>
          </a:lnRef>
          <a:fillRef idx="3">
            <a:schemeClr val="accent1"/>
          </a:fillRef>
          <a:effectRef idx="3">
            <a:schemeClr val="accent1"/>
          </a:effectRef>
          <a:fontRef idx="minor">
            <a:schemeClr val="lt1"/>
          </a:fontRef>
        </p:style>
        <p:txBody>
          <a:bodyPr lIns="45720" tIns="28575" rIns="0" bIns="28575" rtlCol="0" anchor="ctr"/>
          <a:lstStyle/>
          <a:p>
            <a:pPr algn="ctr"/>
            <a:r>
              <a:rPr lang="en-US" dirty="0" smtClean="0"/>
              <a:t>More Than 20 Years Running the World’s Most Critical Applications</a:t>
            </a:r>
            <a:endParaRPr lang="en-US" dirty="0"/>
          </a:p>
        </p:txBody>
      </p:sp>
      <p:sp>
        <p:nvSpPr>
          <p:cNvPr id="72" name="Rounded Rectangle 71"/>
          <p:cNvSpPr/>
          <p:nvPr/>
        </p:nvSpPr>
        <p:spPr bwMode="gray">
          <a:xfrm>
            <a:off x="78808" y="4181135"/>
            <a:ext cx="777093"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3" name="Rounded Rectangle 72"/>
          <p:cNvSpPr/>
          <p:nvPr/>
        </p:nvSpPr>
        <p:spPr bwMode="gray">
          <a:xfrm>
            <a:off x="4279952" y="4181135"/>
            <a:ext cx="731214"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4" name="Rounded Rectangle 73"/>
          <p:cNvSpPr/>
          <p:nvPr/>
        </p:nvSpPr>
        <p:spPr bwMode="gray">
          <a:xfrm>
            <a:off x="932059" y="4181135"/>
            <a:ext cx="724525"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5" name="Rounded Rectangle 74"/>
          <p:cNvSpPr/>
          <p:nvPr/>
        </p:nvSpPr>
        <p:spPr bwMode="gray">
          <a:xfrm>
            <a:off x="1730091" y="4181135"/>
            <a:ext cx="768590"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6" name="Rounded Rectangle 75"/>
          <p:cNvSpPr/>
          <p:nvPr/>
        </p:nvSpPr>
        <p:spPr bwMode="gray">
          <a:xfrm>
            <a:off x="2557037" y="4181135"/>
            <a:ext cx="797546"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7" name="Rounded Rectangle 76"/>
          <p:cNvSpPr/>
          <p:nvPr/>
        </p:nvSpPr>
        <p:spPr bwMode="gray">
          <a:xfrm>
            <a:off x="3437413" y="4181135"/>
            <a:ext cx="773072"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8" name="Rounded Rectangle 77"/>
          <p:cNvSpPr/>
          <p:nvPr/>
        </p:nvSpPr>
        <p:spPr bwMode="gray">
          <a:xfrm>
            <a:off x="5105594" y="4181135"/>
            <a:ext cx="1010555"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79" name="TextBox 137"/>
          <p:cNvSpPr txBox="1">
            <a:spLocks noChangeArrowheads="1"/>
          </p:cNvSpPr>
          <p:nvPr/>
        </p:nvSpPr>
        <p:spPr bwMode="gray">
          <a:xfrm>
            <a:off x="5115580" y="4252214"/>
            <a:ext cx="1008289" cy="830997"/>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900" dirty="0">
                <a:solidFill>
                  <a:srgbClr val="7F7F7F"/>
                </a:solidFill>
                <a:latin typeface="+mj-lt"/>
              </a:rPr>
              <a:t>VM </a:t>
            </a:r>
            <a:r>
              <a:rPr lang="en-US" sz="900" dirty="0" smtClean="0">
                <a:solidFill>
                  <a:srgbClr val="7F7F7F"/>
                </a:solidFill>
                <a:latin typeface="+mj-lt"/>
              </a:rPr>
              <a:t>and </a:t>
            </a:r>
            <a:r>
              <a:rPr lang="en-US" sz="900" dirty="0">
                <a:solidFill>
                  <a:srgbClr val="7F7F7F"/>
                </a:solidFill>
                <a:latin typeface="+mj-lt"/>
              </a:rPr>
              <a:t>z/OS </a:t>
            </a:r>
            <a:br>
              <a:rPr lang="en-US" sz="900" dirty="0">
                <a:solidFill>
                  <a:srgbClr val="7F7F7F"/>
                </a:solidFill>
                <a:latin typeface="+mj-lt"/>
              </a:rPr>
            </a:br>
            <a:r>
              <a:rPr lang="en-US" sz="900" dirty="0" smtClean="0">
                <a:solidFill>
                  <a:srgbClr val="7F7F7F"/>
                </a:solidFill>
                <a:latin typeface="+mj-lt"/>
              </a:rPr>
              <a:t>integration,</a:t>
            </a:r>
            <a:endParaRPr lang="en-US" sz="900" dirty="0">
              <a:solidFill>
                <a:srgbClr val="7F7F7F"/>
              </a:solidFill>
              <a:latin typeface="+mj-lt"/>
            </a:endParaRPr>
          </a:p>
          <a:p>
            <a:pPr algn="ctr" fontAlgn="auto">
              <a:spcBef>
                <a:spcPts val="0"/>
              </a:spcBef>
              <a:spcAft>
                <a:spcPts val="0"/>
              </a:spcAft>
              <a:defRPr/>
            </a:pPr>
            <a:r>
              <a:rPr lang="en-US" sz="900" dirty="0" smtClean="0">
                <a:solidFill>
                  <a:srgbClr val="7F7F7F"/>
                </a:solidFill>
                <a:latin typeface="+mj-lt"/>
              </a:rPr>
              <a:t>DARE,</a:t>
            </a:r>
          </a:p>
          <a:p>
            <a:pPr algn="ctr" fontAlgn="auto">
              <a:spcBef>
                <a:spcPts val="0"/>
              </a:spcBef>
              <a:spcAft>
                <a:spcPts val="0"/>
              </a:spcAft>
              <a:defRPr/>
            </a:pPr>
            <a:r>
              <a:rPr lang="en-US" sz="900" dirty="0" smtClean="0">
                <a:solidFill>
                  <a:srgbClr val="7F7F7F"/>
                </a:solidFill>
                <a:latin typeface="+mj-lt"/>
              </a:rPr>
              <a:t>FAST VP, </a:t>
            </a:r>
          </a:p>
          <a:p>
            <a:pPr algn="ctr" fontAlgn="auto">
              <a:spcBef>
                <a:spcPts val="0"/>
              </a:spcBef>
              <a:spcAft>
                <a:spcPts val="0"/>
              </a:spcAft>
              <a:defRPr/>
            </a:pPr>
            <a:r>
              <a:rPr lang="en-US" sz="900" dirty="0" smtClean="0">
                <a:solidFill>
                  <a:srgbClr val="7F7F7F"/>
                </a:solidFill>
                <a:latin typeface="+mj-lt"/>
              </a:rPr>
              <a:t>Federated Live Migration</a:t>
            </a:r>
            <a:endParaRPr lang="en-US" sz="900" dirty="0">
              <a:solidFill>
                <a:srgbClr val="7F7F7F"/>
              </a:solidFill>
              <a:latin typeface="+mj-lt"/>
            </a:endParaRPr>
          </a:p>
        </p:txBody>
      </p:sp>
      <p:sp>
        <p:nvSpPr>
          <p:cNvPr id="80" name="TextBox 134"/>
          <p:cNvSpPr txBox="1">
            <a:spLocks noChangeArrowheads="1"/>
          </p:cNvSpPr>
          <p:nvPr/>
        </p:nvSpPr>
        <p:spPr bwMode="gray">
          <a:xfrm>
            <a:off x="4317804" y="4390714"/>
            <a:ext cx="707167" cy="553998"/>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900" dirty="0">
                <a:solidFill>
                  <a:srgbClr val="7F7F7F"/>
                </a:solidFill>
                <a:latin typeface="+mj-lt"/>
                <a:cs typeface="+mn-cs"/>
              </a:rPr>
              <a:t>Secure Erase, </a:t>
            </a:r>
            <a:br>
              <a:rPr lang="en-US" sz="900" dirty="0">
                <a:solidFill>
                  <a:srgbClr val="7F7F7F"/>
                </a:solidFill>
                <a:latin typeface="+mj-lt"/>
                <a:cs typeface="+mn-cs"/>
              </a:rPr>
            </a:br>
            <a:r>
              <a:rPr lang="en-US" sz="900" dirty="0">
                <a:solidFill>
                  <a:srgbClr val="7F7F7F"/>
                </a:solidFill>
                <a:latin typeface="+mj-lt"/>
                <a:cs typeface="+mn-cs"/>
              </a:rPr>
              <a:t>Audit, </a:t>
            </a:r>
            <a:r>
              <a:rPr lang="en-US" sz="900" dirty="0" smtClean="0">
                <a:solidFill>
                  <a:srgbClr val="7F7F7F"/>
                </a:solidFill>
                <a:latin typeface="+mj-lt"/>
                <a:cs typeface="+mn-cs"/>
              </a:rPr>
              <a:t/>
            </a:r>
            <a:br>
              <a:rPr lang="en-US" sz="900" dirty="0" smtClean="0">
                <a:solidFill>
                  <a:srgbClr val="7F7F7F"/>
                </a:solidFill>
                <a:latin typeface="+mj-lt"/>
                <a:cs typeface="+mn-cs"/>
              </a:rPr>
            </a:br>
            <a:r>
              <a:rPr lang="en-US" sz="900" dirty="0" smtClean="0">
                <a:solidFill>
                  <a:srgbClr val="7F7F7F"/>
                </a:solidFill>
                <a:latin typeface="+mj-lt"/>
                <a:cs typeface="+mn-cs"/>
              </a:rPr>
              <a:t>Service</a:t>
            </a:r>
            <a:endParaRPr lang="en-US" sz="900" dirty="0">
              <a:solidFill>
                <a:srgbClr val="7F7F7F"/>
              </a:solidFill>
              <a:latin typeface="+mj-lt"/>
              <a:cs typeface="+mn-cs"/>
            </a:endParaRPr>
          </a:p>
        </p:txBody>
      </p:sp>
      <p:sp>
        <p:nvSpPr>
          <p:cNvPr id="81" name="TextBox 92"/>
          <p:cNvSpPr txBox="1">
            <a:spLocks noChangeArrowheads="1"/>
          </p:cNvSpPr>
          <p:nvPr/>
        </p:nvSpPr>
        <p:spPr bwMode="gray">
          <a:xfrm>
            <a:off x="155143" y="4576625"/>
            <a:ext cx="648939" cy="276999"/>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900" dirty="0" smtClean="0">
                <a:solidFill>
                  <a:srgbClr val="7F7F7F"/>
                </a:solidFill>
                <a:latin typeface="+mj-lt"/>
                <a:cs typeface="+mn-cs"/>
              </a:rPr>
              <a:t>ICDA, </a:t>
            </a:r>
            <a:br>
              <a:rPr lang="en-US" sz="900" dirty="0" smtClean="0">
                <a:solidFill>
                  <a:srgbClr val="7F7F7F"/>
                </a:solidFill>
                <a:latin typeface="+mj-lt"/>
                <a:cs typeface="+mn-cs"/>
              </a:rPr>
            </a:br>
            <a:r>
              <a:rPr lang="en-US" sz="900" dirty="0" smtClean="0">
                <a:solidFill>
                  <a:srgbClr val="7F7F7F"/>
                </a:solidFill>
                <a:latin typeface="+mj-lt"/>
                <a:cs typeface="+mn-cs"/>
              </a:rPr>
              <a:t>RAID, NDU</a:t>
            </a:r>
            <a:endParaRPr lang="en-US" sz="900" dirty="0">
              <a:solidFill>
                <a:srgbClr val="7F7F7F"/>
              </a:solidFill>
              <a:latin typeface="+mj-lt"/>
              <a:cs typeface="+mn-cs"/>
            </a:endParaRPr>
          </a:p>
        </p:txBody>
      </p:sp>
      <p:sp>
        <p:nvSpPr>
          <p:cNvPr id="82" name="TextBox 114"/>
          <p:cNvSpPr txBox="1">
            <a:spLocks noChangeArrowheads="1"/>
          </p:cNvSpPr>
          <p:nvPr/>
        </p:nvSpPr>
        <p:spPr bwMode="gray">
          <a:xfrm>
            <a:off x="886847" y="4431109"/>
            <a:ext cx="818923" cy="473206"/>
          </a:xfrm>
          <a:prstGeom prst="rect">
            <a:avLst/>
          </a:prstGeom>
          <a:noFill/>
          <a:ln w="9525">
            <a:noFill/>
            <a:miter lim="800000"/>
            <a:headEnd/>
            <a:tailEnd/>
          </a:ln>
        </p:spPr>
        <p:txBody>
          <a:bodyPr lIns="57150" tIns="28575" rIns="57150" bIns="28575" anchor="ctr">
            <a:spAutoFit/>
          </a:bodyPr>
          <a:lstStyle/>
          <a:p>
            <a:pPr algn="ctr" fontAlgn="auto">
              <a:spcBef>
                <a:spcPts val="0"/>
              </a:spcBef>
              <a:spcAft>
                <a:spcPts val="0"/>
              </a:spcAft>
              <a:defRPr/>
            </a:pPr>
            <a:r>
              <a:rPr lang="en-US" sz="900" dirty="0">
                <a:solidFill>
                  <a:srgbClr val="7F7F7F"/>
                </a:solidFill>
                <a:latin typeface="+mj-lt"/>
                <a:cs typeface="+mn-cs"/>
              </a:rPr>
              <a:t>SRDF</a:t>
            </a:r>
          </a:p>
          <a:p>
            <a:pPr algn="ctr" fontAlgn="auto">
              <a:spcBef>
                <a:spcPts val="0"/>
              </a:spcBef>
              <a:spcAft>
                <a:spcPts val="0"/>
              </a:spcAft>
              <a:defRPr/>
            </a:pPr>
            <a:r>
              <a:rPr lang="en-US" sz="900" dirty="0" smtClean="0">
                <a:solidFill>
                  <a:srgbClr val="7F7F7F"/>
                </a:solidFill>
                <a:latin typeface="+mj-lt"/>
                <a:cs typeface="+mn-cs"/>
              </a:rPr>
              <a:t>Consistency </a:t>
            </a:r>
            <a:r>
              <a:rPr lang="en-US" sz="900" dirty="0">
                <a:solidFill>
                  <a:srgbClr val="7F7F7F"/>
                </a:solidFill>
                <a:latin typeface="+mj-lt"/>
                <a:cs typeface="+mn-cs"/>
              </a:rPr>
              <a:t>Groups</a:t>
            </a:r>
          </a:p>
        </p:txBody>
      </p:sp>
      <p:sp>
        <p:nvSpPr>
          <p:cNvPr id="83" name="TextBox 124"/>
          <p:cNvSpPr txBox="1">
            <a:spLocks noChangeArrowheads="1"/>
          </p:cNvSpPr>
          <p:nvPr/>
        </p:nvSpPr>
        <p:spPr bwMode="gray">
          <a:xfrm>
            <a:off x="1726736" y="4529213"/>
            <a:ext cx="821531" cy="276999"/>
          </a:xfrm>
          <a:prstGeom prst="rect">
            <a:avLst/>
          </a:prstGeom>
          <a:noFill/>
          <a:ln w="9525">
            <a:noFill/>
            <a:miter lim="800000"/>
            <a:headEnd/>
            <a:tailEnd/>
          </a:ln>
        </p:spPr>
        <p:txBody>
          <a:bodyPr lIns="0" tIns="0" rIns="0" bIns="0" anchor="ctr">
            <a:spAutoFit/>
          </a:bodyPr>
          <a:lstStyle/>
          <a:p>
            <a:pPr algn="ctr" fontAlgn="auto">
              <a:spcBef>
                <a:spcPts val="0"/>
              </a:spcBef>
              <a:spcAft>
                <a:spcPts val="0"/>
              </a:spcAft>
              <a:defRPr/>
            </a:pPr>
            <a:r>
              <a:rPr lang="en-US" sz="900" dirty="0" smtClean="0">
                <a:solidFill>
                  <a:srgbClr val="7F7F7F"/>
                </a:solidFill>
                <a:latin typeface="+mj-lt"/>
                <a:cs typeface="+mn-cs"/>
              </a:rPr>
              <a:t>TimeFinder,</a:t>
            </a:r>
            <a:endParaRPr lang="en-US" sz="900" dirty="0">
              <a:solidFill>
                <a:srgbClr val="7F7F7F"/>
              </a:solidFill>
              <a:latin typeface="+mj-lt"/>
              <a:cs typeface="+mn-cs"/>
            </a:endParaRPr>
          </a:p>
          <a:p>
            <a:pPr algn="ctr" fontAlgn="auto">
              <a:spcBef>
                <a:spcPts val="0"/>
              </a:spcBef>
              <a:spcAft>
                <a:spcPts val="0"/>
              </a:spcAft>
              <a:defRPr/>
            </a:pPr>
            <a:r>
              <a:rPr lang="en-US" sz="900" dirty="0">
                <a:solidFill>
                  <a:srgbClr val="7F7F7F"/>
                </a:solidFill>
                <a:latin typeface="+mj-lt"/>
                <a:cs typeface="+mn-cs"/>
              </a:rPr>
              <a:t>PowerPath</a:t>
            </a:r>
          </a:p>
        </p:txBody>
      </p:sp>
      <p:sp>
        <p:nvSpPr>
          <p:cNvPr id="84" name="TextBox 127"/>
          <p:cNvSpPr txBox="1">
            <a:spLocks noChangeArrowheads="1"/>
          </p:cNvSpPr>
          <p:nvPr/>
        </p:nvSpPr>
        <p:spPr bwMode="gray">
          <a:xfrm>
            <a:off x="2614308" y="4390713"/>
            <a:ext cx="685055" cy="553998"/>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900" dirty="0" smtClean="0">
                <a:solidFill>
                  <a:srgbClr val="7F7F7F"/>
                </a:solidFill>
                <a:latin typeface="+mj-lt"/>
                <a:cs typeface="+mn-cs"/>
              </a:rPr>
              <a:t>AutoSwap,</a:t>
            </a:r>
            <a:r>
              <a:rPr lang="en-US" sz="900" dirty="0">
                <a:solidFill>
                  <a:srgbClr val="7F7F7F"/>
                </a:solidFill>
                <a:latin typeface="+mj-lt"/>
                <a:cs typeface="+mn-cs"/>
              </a:rPr>
              <a:t/>
            </a:r>
            <a:br>
              <a:rPr lang="en-US" sz="900" dirty="0">
                <a:solidFill>
                  <a:srgbClr val="7F7F7F"/>
                </a:solidFill>
                <a:latin typeface="+mj-lt"/>
                <a:cs typeface="+mn-cs"/>
              </a:rPr>
            </a:br>
            <a:r>
              <a:rPr lang="en-US" sz="900" dirty="0">
                <a:solidFill>
                  <a:srgbClr val="7F7F7F"/>
                </a:solidFill>
                <a:latin typeface="+mj-lt"/>
                <a:cs typeface="+mn-cs"/>
              </a:rPr>
              <a:t>SRDF </a:t>
            </a:r>
            <a:r>
              <a:rPr lang="en-US" sz="900" dirty="0" smtClean="0">
                <a:solidFill>
                  <a:srgbClr val="7F7F7F"/>
                </a:solidFill>
                <a:latin typeface="+mj-lt"/>
                <a:cs typeface="+mn-cs"/>
              </a:rPr>
              <a:t>over Fibre Channel</a:t>
            </a:r>
            <a:endParaRPr lang="en-US" sz="900" dirty="0">
              <a:solidFill>
                <a:srgbClr val="7F7F7F"/>
              </a:solidFill>
              <a:latin typeface="+mj-lt"/>
              <a:cs typeface="+mn-cs"/>
            </a:endParaRPr>
          </a:p>
        </p:txBody>
      </p:sp>
      <p:sp>
        <p:nvSpPr>
          <p:cNvPr id="85" name="TextBox 130"/>
          <p:cNvSpPr txBox="1">
            <a:spLocks noChangeArrowheads="1"/>
          </p:cNvSpPr>
          <p:nvPr/>
        </p:nvSpPr>
        <p:spPr bwMode="gray">
          <a:xfrm>
            <a:off x="3405935" y="4390713"/>
            <a:ext cx="817619" cy="553998"/>
          </a:xfrm>
          <a:prstGeom prst="rect">
            <a:avLst/>
          </a:prstGeom>
          <a:noFill/>
          <a:ln w="9525">
            <a:noFill/>
            <a:miter lim="800000"/>
            <a:headEnd/>
            <a:tailEnd/>
          </a:ln>
        </p:spPr>
        <p:txBody>
          <a:bodyPr lIns="0" tIns="0" rIns="0" bIns="0" anchor="ctr">
            <a:spAutoFit/>
          </a:bodyPr>
          <a:lstStyle/>
          <a:p>
            <a:pPr algn="ctr" fontAlgn="auto">
              <a:spcBef>
                <a:spcPts val="0"/>
              </a:spcBef>
              <a:spcAft>
                <a:spcPts val="0"/>
              </a:spcAft>
              <a:defRPr/>
            </a:pPr>
            <a:r>
              <a:rPr lang="en-US" sz="900" dirty="0" smtClean="0">
                <a:solidFill>
                  <a:srgbClr val="7F7F7F"/>
                </a:solidFill>
                <a:latin typeface="+mj-lt"/>
                <a:cs typeface="+mn-cs"/>
              </a:rPr>
              <a:t>Concurrent SRDF, </a:t>
            </a:r>
            <a:r>
              <a:rPr lang="en-US" sz="900" dirty="0">
                <a:solidFill>
                  <a:srgbClr val="7F7F7F"/>
                </a:solidFill>
                <a:latin typeface="+mj-lt"/>
                <a:cs typeface="+mn-cs"/>
              </a:rPr>
              <a:t/>
            </a:r>
            <a:br>
              <a:rPr lang="en-US" sz="900" dirty="0">
                <a:solidFill>
                  <a:srgbClr val="7F7F7F"/>
                </a:solidFill>
                <a:latin typeface="+mj-lt"/>
                <a:cs typeface="+mn-cs"/>
              </a:rPr>
            </a:br>
            <a:r>
              <a:rPr lang="en-US" sz="900" dirty="0" smtClean="0">
                <a:solidFill>
                  <a:srgbClr val="7F7F7F"/>
                </a:solidFill>
                <a:latin typeface="+mj-lt"/>
                <a:cs typeface="+mn-cs"/>
              </a:rPr>
              <a:t>SRDF/Star, </a:t>
            </a:r>
            <a:r>
              <a:rPr lang="en-US" sz="900" dirty="0">
                <a:solidFill>
                  <a:srgbClr val="7F7F7F"/>
                </a:solidFill>
                <a:latin typeface="+mj-lt"/>
                <a:cs typeface="+mn-cs"/>
              </a:rPr>
              <a:t>GDDR</a:t>
            </a:r>
          </a:p>
        </p:txBody>
      </p:sp>
      <p:grpSp>
        <p:nvGrpSpPr>
          <p:cNvPr id="3" name="Group 11"/>
          <p:cNvGrpSpPr/>
          <p:nvPr/>
        </p:nvGrpSpPr>
        <p:grpSpPr>
          <a:xfrm>
            <a:off x="78808" y="2609850"/>
            <a:ext cx="822835" cy="1450010"/>
            <a:chOff x="78808" y="2609850"/>
            <a:chExt cx="822835" cy="1450010"/>
          </a:xfrm>
        </p:grpSpPr>
        <p:sp>
          <p:nvSpPr>
            <p:cNvPr id="86" name="Rounded Rectangle 85"/>
            <p:cNvSpPr/>
            <p:nvPr/>
          </p:nvSpPr>
          <p:spPr bwMode="gray">
            <a:xfrm>
              <a:off x="78808" y="2609850"/>
              <a:ext cx="822835"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87" name="Rounded Rectangle 86"/>
            <p:cNvSpPr/>
            <p:nvPr/>
          </p:nvSpPr>
          <p:spPr bwMode="gray">
            <a:xfrm>
              <a:off x="100976" y="2646322"/>
              <a:ext cx="778499"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81925" name="Picture 14" descr="Symmetrix44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gray">
            <a:xfrm>
              <a:off x="350044" y="2841570"/>
              <a:ext cx="281668" cy="628816"/>
            </a:xfrm>
            <a:prstGeom prst="rect">
              <a:avLst/>
            </a:prstGeom>
            <a:noFill/>
            <a:ln w="9525">
              <a:noFill/>
              <a:miter lim="800000"/>
              <a:headEnd/>
              <a:tailEnd/>
            </a:ln>
          </p:spPr>
        </p:pic>
        <p:sp>
          <p:nvSpPr>
            <p:cNvPr id="81926" name="Rectangle 15"/>
            <p:cNvSpPr>
              <a:spLocks noChangeArrowheads="1"/>
            </p:cNvSpPr>
            <p:nvPr/>
          </p:nvSpPr>
          <p:spPr bwMode="gray">
            <a:xfrm>
              <a:off x="114974" y="3744433"/>
              <a:ext cx="751809"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 </a:t>
              </a:r>
              <a:br>
                <a:rPr lang="en-US" sz="1000" dirty="0" smtClean="0">
                  <a:solidFill>
                    <a:srgbClr val="007DC3"/>
                  </a:solidFill>
                  <a:latin typeface="+mj-lt"/>
                </a:rPr>
              </a:br>
              <a:r>
                <a:rPr lang="en-US" sz="1000" dirty="0" smtClean="0">
                  <a:solidFill>
                    <a:srgbClr val="007DC3"/>
                  </a:solidFill>
                  <a:latin typeface="+mj-lt"/>
                </a:rPr>
                <a:t>4000</a:t>
              </a:r>
              <a:endParaRPr lang="en-US" sz="1000" dirty="0">
                <a:solidFill>
                  <a:srgbClr val="007DC3"/>
                </a:solidFill>
                <a:latin typeface="+mj-lt"/>
              </a:endParaRPr>
            </a:p>
          </p:txBody>
        </p:sp>
      </p:grpSp>
      <p:grpSp>
        <p:nvGrpSpPr>
          <p:cNvPr id="4" name="Group 8"/>
          <p:cNvGrpSpPr/>
          <p:nvPr/>
        </p:nvGrpSpPr>
        <p:grpSpPr>
          <a:xfrm>
            <a:off x="1733320" y="2609850"/>
            <a:ext cx="751555" cy="1450010"/>
            <a:chOff x="1829955" y="2609850"/>
            <a:chExt cx="825443" cy="1450010"/>
          </a:xfrm>
        </p:grpSpPr>
        <p:sp>
          <p:nvSpPr>
            <p:cNvPr id="94" name="Rounded Rectangle 93"/>
            <p:cNvSpPr/>
            <p:nvPr/>
          </p:nvSpPr>
          <p:spPr bwMode="gray">
            <a:xfrm>
              <a:off x="1829955" y="2609850"/>
              <a:ext cx="825443"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95" name="Rounded Rectangle 94"/>
            <p:cNvSpPr/>
            <p:nvPr/>
          </p:nvSpPr>
          <p:spPr bwMode="gray">
            <a:xfrm>
              <a:off x="1867296" y="2646322"/>
              <a:ext cx="779802"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81933" name="Picture 20" descr="Symm3930_3bay"/>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gray">
            <a:xfrm>
              <a:off x="1942249" y="2821471"/>
              <a:ext cx="533344" cy="669015"/>
            </a:xfrm>
            <a:prstGeom prst="rect">
              <a:avLst/>
            </a:prstGeom>
            <a:noFill/>
            <a:ln w="9525">
              <a:noFill/>
              <a:miter lim="800000"/>
              <a:headEnd/>
              <a:tailEnd/>
            </a:ln>
          </p:spPr>
        </p:pic>
        <p:sp>
          <p:nvSpPr>
            <p:cNvPr id="81934" name="Rectangle 21"/>
            <p:cNvSpPr>
              <a:spLocks noChangeArrowheads="1"/>
            </p:cNvSpPr>
            <p:nvPr/>
          </p:nvSpPr>
          <p:spPr bwMode="gray">
            <a:xfrm>
              <a:off x="1861905" y="3744433"/>
              <a:ext cx="781706"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3000/5000</a:t>
              </a:r>
              <a:endParaRPr lang="en-US" sz="1000" dirty="0">
                <a:solidFill>
                  <a:srgbClr val="007DC3"/>
                </a:solidFill>
                <a:latin typeface="+mj-lt"/>
              </a:endParaRPr>
            </a:p>
          </p:txBody>
        </p:sp>
      </p:grpSp>
      <p:grpSp>
        <p:nvGrpSpPr>
          <p:cNvPr id="5" name="Group 7"/>
          <p:cNvGrpSpPr/>
          <p:nvPr/>
        </p:nvGrpSpPr>
        <p:grpSpPr>
          <a:xfrm>
            <a:off x="2542476" y="2609850"/>
            <a:ext cx="825910" cy="1450010"/>
            <a:chOff x="2708136" y="2609850"/>
            <a:chExt cx="826886" cy="1450010"/>
          </a:xfrm>
        </p:grpSpPr>
        <p:sp>
          <p:nvSpPr>
            <p:cNvPr id="98" name="Rounded Rectangle 97"/>
            <p:cNvSpPr/>
            <p:nvPr/>
          </p:nvSpPr>
          <p:spPr bwMode="gray">
            <a:xfrm>
              <a:off x="2708136" y="2609850"/>
              <a:ext cx="824139"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99" name="Rounded Rectangle 98"/>
            <p:cNvSpPr/>
            <p:nvPr/>
          </p:nvSpPr>
          <p:spPr bwMode="gray">
            <a:xfrm>
              <a:off x="2757828" y="2646322"/>
              <a:ext cx="777194"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81937" name="Picture 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gray">
            <a:xfrm>
              <a:off x="2895600" y="2834392"/>
              <a:ext cx="508567" cy="644608"/>
            </a:xfrm>
            <a:prstGeom prst="rect">
              <a:avLst/>
            </a:prstGeom>
            <a:noFill/>
            <a:ln w="9525">
              <a:noFill/>
              <a:miter lim="800000"/>
              <a:headEnd/>
              <a:tailEnd/>
            </a:ln>
          </p:spPr>
        </p:pic>
        <p:sp>
          <p:nvSpPr>
            <p:cNvPr id="81938" name="Rectangle 33"/>
            <p:cNvSpPr>
              <a:spLocks noChangeArrowheads="1"/>
            </p:cNvSpPr>
            <p:nvPr/>
          </p:nvSpPr>
          <p:spPr bwMode="gray">
            <a:xfrm>
              <a:off x="2764938" y="3744433"/>
              <a:ext cx="707759"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8000</a:t>
              </a:r>
              <a:endParaRPr lang="en-US" sz="1000" dirty="0">
                <a:solidFill>
                  <a:srgbClr val="007DC3"/>
                </a:solidFill>
                <a:latin typeface="+mj-lt"/>
              </a:endParaRPr>
            </a:p>
          </p:txBody>
        </p:sp>
      </p:grpSp>
      <p:grpSp>
        <p:nvGrpSpPr>
          <p:cNvPr id="6" name="Group 6"/>
          <p:cNvGrpSpPr/>
          <p:nvPr/>
        </p:nvGrpSpPr>
        <p:grpSpPr>
          <a:xfrm>
            <a:off x="3433158" y="2609850"/>
            <a:ext cx="791130" cy="1450010"/>
            <a:chOff x="3585013" y="2609850"/>
            <a:chExt cx="825444" cy="1450010"/>
          </a:xfrm>
        </p:grpSpPr>
        <p:sp>
          <p:nvSpPr>
            <p:cNvPr id="102" name="Rounded Rectangle 101"/>
            <p:cNvSpPr/>
            <p:nvPr/>
          </p:nvSpPr>
          <p:spPr bwMode="gray">
            <a:xfrm>
              <a:off x="3585013" y="2609850"/>
              <a:ext cx="825444"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103" name="Rounded Rectangle 102"/>
            <p:cNvSpPr/>
            <p:nvPr/>
          </p:nvSpPr>
          <p:spPr bwMode="gray">
            <a:xfrm>
              <a:off x="3617175" y="2646322"/>
              <a:ext cx="779802"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81941" name="Picture 23" descr="ProductLineInserts_DMX30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gray">
            <a:xfrm>
              <a:off x="3733800" y="2830085"/>
              <a:ext cx="537255" cy="653221"/>
            </a:xfrm>
            <a:prstGeom prst="rect">
              <a:avLst/>
            </a:prstGeom>
            <a:noFill/>
            <a:ln w="9525">
              <a:noFill/>
              <a:miter lim="800000"/>
              <a:headEnd/>
              <a:tailEnd/>
            </a:ln>
          </p:spPr>
        </p:pic>
        <p:sp>
          <p:nvSpPr>
            <p:cNvPr id="81942" name="Rectangle 24"/>
            <p:cNvSpPr>
              <a:spLocks noChangeArrowheads="1"/>
            </p:cNvSpPr>
            <p:nvPr/>
          </p:nvSpPr>
          <p:spPr bwMode="gray">
            <a:xfrm>
              <a:off x="3611260" y="3744433"/>
              <a:ext cx="737586"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DMX-1, -2</a:t>
              </a:r>
              <a:endParaRPr lang="en-US" sz="1000" dirty="0">
                <a:solidFill>
                  <a:srgbClr val="007DC3"/>
                </a:solidFill>
                <a:latin typeface="+mj-lt"/>
              </a:endParaRPr>
            </a:p>
          </p:txBody>
        </p:sp>
      </p:grpSp>
      <p:sp>
        <p:nvSpPr>
          <p:cNvPr id="118" name="Pentagon 117"/>
          <p:cNvSpPr/>
          <p:nvPr/>
        </p:nvSpPr>
        <p:spPr bwMode="gray">
          <a:xfrm>
            <a:off x="66674" y="2225675"/>
            <a:ext cx="8924925" cy="312973"/>
          </a:xfrm>
          <a:prstGeom prst="homePlate">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FFFF"/>
              </a:solidFill>
              <a:latin typeface="+mj-lt"/>
            </a:endParaRPr>
          </a:p>
        </p:txBody>
      </p:sp>
      <p:sp>
        <p:nvSpPr>
          <p:cNvPr id="81953" name="TextBox 2"/>
          <p:cNvSpPr txBox="1">
            <a:spLocks noChangeArrowheads="1"/>
          </p:cNvSpPr>
          <p:nvPr/>
        </p:nvSpPr>
        <p:spPr bwMode="gray">
          <a:xfrm>
            <a:off x="280313"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1988</a:t>
            </a:r>
          </a:p>
        </p:txBody>
      </p:sp>
      <p:grpSp>
        <p:nvGrpSpPr>
          <p:cNvPr id="7" name="Group 10"/>
          <p:cNvGrpSpPr/>
          <p:nvPr/>
        </p:nvGrpSpPr>
        <p:grpSpPr>
          <a:xfrm>
            <a:off x="954379" y="2609850"/>
            <a:ext cx="758845" cy="1450010"/>
            <a:chOff x="954381" y="2609850"/>
            <a:chExt cx="744491" cy="1450010"/>
          </a:xfrm>
        </p:grpSpPr>
        <p:sp>
          <p:nvSpPr>
            <p:cNvPr id="90" name="Rounded Rectangle 89"/>
            <p:cNvSpPr/>
            <p:nvPr/>
          </p:nvSpPr>
          <p:spPr bwMode="gray">
            <a:xfrm>
              <a:off x="954381" y="2609850"/>
              <a:ext cx="716008"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91" name="Rounded Rectangle 90"/>
            <p:cNvSpPr/>
            <p:nvPr/>
          </p:nvSpPr>
          <p:spPr bwMode="gray">
            <a:xfrm>
              <a:off x="979374" y="2646322"/>
              <a:ext cx="621991"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81929" name="Picture 17" descr="Symm5500_ICDA"/>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gray">
            <a:xfrm>
              <a:off x="1042252" y="2831520"/>
              <a:ext cx="560728" cy="648915"/>
            </a:xfrm>
            <a:prstGeom prst="rect">
              <a:avLst/>
            </a:prstGeom>
            <a:noFill/>
            <a:ln w="9525">
              <a:noFill/>
              <a:miter lim="800000"/>
              <a:headEnd/>
              <a:tailEnd/>
            </a:ln>
          </p:spPr>
        </p:pic>
        <p:sp>
          <p:nvSpPr>
            <p:cNvPr id="81930" name="Rectangle 18"/>
            <p:cNvSpPr>
              <a:spLocks noChangeArrowheads="1"/>
            </p:cNvSpPr>
            <p:nvPr/>
          </p:nvSpPr>
          <p:spPr bwMode="gray">
            <a:xfrm>
              <a:off x="961284" y="3744433"/>
              <a:ext cx="737588"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 </a:t>
              </a:r>
              <a:br>
                <a:rPr lang="en-US" sz="1000" dirty="0" smtClean="0">
                  <a:solidFill>
                    <a:srgbClr val="007DC3"/>
                  </a:solidFill>
                  <a:latin typeface="+mj-lt"/>
                </a:rPr>
              </a:br>
              <a:r>
                <a:rPr lang="en-US" sz="1000" dirty="0" smtClean="0">
                  <a:solidFill>
                    <a:srgbClr val="007DC3"/>
                  </a:solidFill>
                  <a:latin typeface="+mj-lt"/>
                </a:rPr>
                <a:t>5500</a:t>
              </a:r>
              <a:endParaRPr lang="en-US" sz="1000" dirty="0">
                <a:solidFill>
                  <a:srgbClr val="007DC3"/>
                </a:solidFill>
                <a:latin typeface="+mj-lt"/>
              </a:endParaRPr>
            </a:p>
          </p:txBody>
        </p:sp>
      </p:grpSp>
      <p:sp>
        <p:nvSpPr>
          <p:cNvPr id="81954" name="TextBox 41"/>
          <p:cNvSpPr txBox="1">
            <a:spLocks noChangeArrowheads="1"/>
          </p:cNvSpPr>
          <p:nvPr/>
        </p:nvSpPr>
        <p:spPr bwMode="gray">
          <a:xfrm>
            <a:off x="1142270"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1990</a:t>
            </a:r>
          </a:p>
        </p:txBody>
      </p:sp>
      <p:sp>
        <p:nvSpPr>
          <p:cNvPr id="81955" name="TextBox 42"/>
          <p:cNvSpPr txBox="1">
            <a:spLocks noChangeArrowheads="1"/>
          </p:cNvSpPr>
          <p:nvPr/>
        </p:nvSpPr>
        <p:spPr bwMode="gray">
          <a:xfrm>
            <a:off x="2047910"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1994</a:t>
            </a:r>
          </a:p>
        </p:txBody>
      </p:sp>
      <p:sp>
        <p:nvSpPr>
          <p:cNvPr id="81956" name="TextBox 43"/>
          <p:cNvSpPr txBox="1">
            <a:spLocks noChangeArrowheads="1"/>
          </p:cNvSpPr>
          <p:nvPr/>
        </p:nvSpPr>
        <p:spPr bwMode="gray">
          <a:xfrm>
            <a:off x="2890958"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2000</a:t>
            </a:r>
          </a:p>
        </p:txBody>
      </p:sp>
      <p:sp>
        <p:nvSpPr>
          <p:cNvPr id="81957" name="TextBox 44"/>
          <p:cNvSpPr txBox="1">
            <a:spLocks noChangeArrowheads="1"/>
          </p:cNvSpPr>
          <p:nvPr/>
        </p:nvSpPr>
        <p:spPr bwMode="gray">
          <a:xfrm>
            <a:off x="3740525"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2003</a:t>
            </a:r>
          </a:p>
        </p:txBody>
      </p:sp>
      <p:grpSp>
        <p:nvGrpSpPr>
          <p:cNvPr id="8" name="Group 5"/>
          <p:cNvGrpSpPr/>
          <p:nvPr/>
        </p:nvGrpSpPr>
        <p:grpSpPr>
          <a:xfrm>
            <a:off x="4283730" y="2609850"/>
            <a:ext cx="741241" cy="1450010"/>
            <a:chOff x="4463195" y="2609850"/>
            <a:chExt cx="822835" cy="1450010"/>
          </a:xfrm>
        </p:grpSpPr>
        <p:sp>
          <p:nvSpPr>
            <p:cNvPr id="106" name="Rounded Rectangle 105"/>
            <p:cNvSpPr/>
            <p:nvPr/>
          </p:nvSpPr>
          <p:spPr bwMode="gray">
            <a:xfrm>
              <a:off x="4463195" y="2609850"/>
              <a:ext cx="822835"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107" name="Rounded Rectangle 106"/>
            <p:cNvSpPr/>
            <p:nvPr/>
          </p:nvSpPr>
          <p:spPr bwMode="gray">
            <a:xfrm>
              <a:off x="4487351" y="2646322"/>
              <a:ext cx="778499"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81945" name="Picture 26" descr="DMX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gray">
            <a:xfrm>
              <a:off x="4562191" y="2834392"/>
              <a:ext cx="589416" cy="644608"/>
            </a:xfrm>
            <a:prstGeom prst="rect">
              <a:avLst/>
            </a:prstGeom>
            <a:noFill/>
            <a:ln w="9525">
              <a:noFill/>
              <a:miter lim="800000"/>
              <a:headEnd/>
              <a:tailEnd/>
            </a:ln>
          </p:spPr>
        </p:pic>
        <p:sp>
          <p:nvSpPr>
            <p:cNvPr id="81946" name="Rectangle 27"/>
            <p:cNvSpPr>
              <a:spLocks noChangeArrowheads="1"/>
            </p:cNvSpPr>
            <p:nvPr/>
          </p:nvSpPr>
          <p:spPr bwMode="gray">
            <a:xfrm>
              <a:off x="4479050" y="3744433"/>
              <a:ext cx="784741"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DMX-3, -4</a:t>
              </a:r>
              <a:endParaRPr lang="en-US" sz="1000" dirty="0">
                <a:solidFill>
                  <a:srgbClr val="007DC3"/>
                </a:solidFill>
                <a:latin typeface="+mj-lt"/>
              </a:endParaRPr>
            </a:p>
          </p:txBody>
        </p:sp>
      </p:grpSp>
      <p:sp>
        <p:nvSpPr>
          <p:cNvPr id="81958" name="TextBox 45"/>
          <p:cNvSpPr txBox="1">
            <a:spLocks noChangeArrowheads="1"/>
          </p:cNvSpPr>
          <p:nvPr/>
        </p:nvSpPr>
        <p:spPr bwMode="gray">
          <a:xfrm>
            <a:off x="4584225"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2005</a:t>
            </a:r>
          </a:p>
        </p:txBody>
      </p:sp>
      <p:sp>
        <p:nvSpPr>
          <p:cNvPr id="81959" name="TextBox 46"/>
          <p:cNvSpPr txBox="1">
            <a:spLocks noChangeArrowheads="1"/>
          </p:cNvSpPr>
          <p:nvPr/>
        </p:nvSpPr>
        <p:spPr bwMode="gray">
          <a:xfrm>
            <a:off x="5326419"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2009</a:t>
            </a:r>
          </a:p>
        </p:txBody>
      </p:sp>
      <p:sp>
        <p:nvSpPr>
          <p:cNvPr id="81960" name="TextBox 46"/>
          <p:cNvSpPr txBox="1">
            <a:spLocks noChangeArrowheads="1"/>
          </p:cNvSpPr>
          <p:nvPr/>
        </p:nvSpPr>
        <p:spPr bwMode="gray">
          <a:xfrm>
            <a:off x="6317019" y="2288272"/>
            <a:ext cx="391134" cy="184666"/>
          </a:xfrm>
          <a:prstGeom prst="rect">
            <a:avLst/>
          </a:prstGeom>
          <a:noFill/>
          <a:ln w="9525">
            <a:noFill/>
            <a:miter lim="800000"/>
            <a:headEnd/>
            <a:tailEnd/>
          </a:ln>
        </p:spPr>
        <p:txBody>
          <a:bodyPr wrap="none" lIns="0" tIns="0" rIns="0" bIns="0" anchor="ctr">
            <a:spAutoFit/>
          </a:bodyPr>
          <a:lstStyle/>
          <a:p>
            <a:pPr algn="ctr"/>
            <a:r>
              <a:rPr lang="en-US" sz="1200" dirty="0">
                <a:solidFill>
                  <a:srgbClr val="5F5F5F"/>
                </a:solidFill>
                <a:latin typeface="+mj-lt"/>
              </a:rPr>
              <a:t>2011</a:t>
            </a:r>
          </a:p>
        </p:txBody>
      </p:sp>
      <p:sp>
        <p:nvSpPr>
          <p:cNvPr id="89" name="Rounded Rectangle 136"/>
          <p:cNvSpPr/>
          <p:nvPr/>
        </p:nvSpPr>
        <p:spPr bwMode="gray">
          <a:xfrm>
            <a:off x="7040483" y="4181135"/>
            <a:ext cx="1937312" cy="1078927"/>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rgbClr val="FFFFFF"/>
              </a:solidFill>
              <a:latin typeface="+mj-lt"/>
              <a:cs typeface="Arial" charset="0"/>
            </a:endParaRPr>
          </a:p>
        </p:txBody>
      </p:sp>
      <p:sp>
        <p:nvSpPr>
          <p:cNvPr id="97" name="TextBox 96"/>
          <p:cNvSpPr txBox="1">
            <a:spLocks noChangeArrowheads="1"/>
          </p:cNvSpPr>
          <p:nvPr/>
        </p:nvSpPr>
        <p:spPr bwMode="gray">
          <a:xfrm>
            <a:off x="7045687" y="4155244"/>
            <a:ext cx="1062974" cy="1077218"/>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700" dirty="0" smtClean="0">
                <a:solidFill>
                  <a:srgbClr val="7F7F7F"/>
                </a:solidFill>
                <a:latin typeface="+mj-lt"/>
              </a:rPr>
              <a:t>2X performance and scale</a:t>
            </a:r>
          </a:p>
          <a:p>
            <a:pPr algn="ctr" fontAlgn="auto">
              <a:spcBef>
                <a:spcPts val="0"/>
              </a:spcBef>
              <a:spcAft>
                <a:spcPts val="0"/>
              </a:spcAft>
              <a:defRPr/>
            </a:pPr>
            <a:r>
              <a:rPr lang="en-US" sz="700" dirty="0" smtClean="0">
                <a:solidFill>
                  <a:srgbClr val="7F7F7F"/>
                </a:solidFill>
                <a:latin typeface="+mj-lt"/>
              </a:rPr>
              <a:t>Dense Configuration Option</a:t>
            </a:r>
          </a:p>
          <a:p>
            <a:pPr algn="ctr" fontAlgn="auto">
              <a:spcBef>
                <a:spcPts val="0"/>
              </a:spcBef>
              <a:spcAft>
                <a:spcPts val="0"/>
              </a:spcAft>
              <a:defRPr/>
            </a:pPr>
            <a:r>
              <a:rPr lang="en-US" sz="700" dirty="0" smtClean="0">
                <a:solidFill>
                  <a:srgbClr val="7F7F7F"/>
                </a:solidFill>
                <a:latin typeface="+mj-lt"/>
              </a:rPr>
              <a:t>System Bay Dispersion</a:t>
            </a:r>
          </a:p>
          <a:p>
            <a:pPr algn="ctr" fontAlgn="auto">
              <a:spcBef>
                <a:spcPts val="0"/>
              </a:spcBef>
              <a:spcAft>
                <a:spcPts val="0"/>
              </a:spcAft>
              <a:defRPr/>
            </a:pPr>
            <a:r>
              <a:rPr lang="en-US" sz="700" dirty="0" smtClean="0">
                <a:solidFill>
                  <a:srgbClr val="7F7F7F"/>
                </a:solidFill>
                <a:latin typeface="+mj-lt"/>
              </a:rPr>
              <a:t>Federated Tiered Storage</a:t>
            </a:r>
          </a:p>
          <a:p>
            <a:pPr algn="ctr" fontAlgn="auto">
              <a:spcBef>
                <a:spcPts val="0"/>
              </a:spcBef>
              <a:spcAft>
                <a:spcPts val="0"/>
              </a:spcAft>
              <a:defRPr/>
            </a:pPr>
            <a:r>
              <a:rPr lang="en-US" sz="700" dirty="0" smtClean="0">
                <a:solidFill>
                  <a:srgbClr val="7F7F7F"/>
                </a:solidFill>
                <a:latin typeface="+mj-lt"/>
              </a:rPr>
              <a:t>FAST VP for System z </a:t>
            </a:r>
            <a:br>
              <a:rPr lang="en-US" sz="700" dirty="0" smtClean="0">
                <a:solidFill>
                  <a:srgbClr val="7F7F7F"/>
                </a:solidFill>
                <a:latin typeface="+mj-lt"/>
              </a:rPr>
            </a:br>
            <a:r>
              <a:rPr lang="en-US" sz="700" dirty="0" smtClean="0">
                <a:solidFill>
                  <a:srgbClr val="7F7F7F"/>
                </a:solidFill>
                <a:latin typeface="+mj-lt"/>
              </a:rPr>
              <a:t>and IBM i</a:t>
            </a:r>
          </a:p>
          <a:p>
            <a:pPr algn="ctr" fontAlgn="auto">
              <a:spcBef>
                <a:spcPts val="0"/>
              </a:spcBef>
              <a:spcAft>
                <a:spcPts val="0"/>
              </a:spcAft>
              <a:defRPr/>
            </a:pPr>
            <a:r>
              <a:rPr lang="en-US" sz="700" dirty="0" smtClean="0">
                <a:solidFill>
                  <a:srgbClr val="7F7F7F"/>
                </a:solidFill>
                <a:latin typeface="+mj-lt"/>
              </a:rPr>
              <a:t>RecoverPoint Splitter</a:t>
            </a:r>
            <a:endParaRPr lang="en-US" sz="700" dirty="0">
              <a:solidFill>
                <a:srgbClr val="7F7F7F"/>
              </a:solidFill>
              <a:latin typeface="+mj-lt"/>
            </a:endParaRPr>
          </a:p>
        </p:txBody>
      </p:sp>
      <p:sp>
        <p:nvSpPr>
          <p:cNvPr id="120" name="Rounded Rectangle 119"/>
          <p:cNvSpPr/>
          <p:nvPr/>
        </p:nvSpPr>
        <p:spPr bwMode="gray">
          <a:xfrm>
            <a:off x="5090278" y="2609850"/>
            <a:ext cx="1828800"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sp>
        <p:nvSpPr>
          <p:cNvPr id="121" name="Rounded Rectangle 120"/>
          <p:cNvSpPr/>
          <p:nvPr/>
        </p:nvSpPr>
        <p:spPr bwMode="gray">
          <a:xfrm>
            <a:off x="5107676" y="2660484"/>
            <a:ext cx="1805669"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solidFill>
                <a:srgbClr val="FFFFFF"/>
              </a:solidFill>
              <a:latin typeface="+mj-lt"/>
            </a:endParaRPr>
          </a:p>
        </p:txBody>
      </p:sp>
      <p:pic>
        <p:nvPicPr>
          <p:cNvPr id="122" name="Picture 4"/>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gray">
          <a:xfrm>
            <a:off x="5135886" y="2819400"/>
            <a:ext cx="774700" cy="676275"/>
          </a:xfrm>
          <a:prstGeom prst="rect">
            <a:avLst/>
          </a:prstGeom>
          <a:noFill/>
          <a:ln w="9525">
            <a:noFill/>
            <a:miter lim="800000"/>
            <a:headEnd/>
            <a:tailEnd/>
          </a:ln>
        </p:spPr>
      </p:pic>
      <p:pic>
        <p:nvPicPr>
          <p:cNvPr id="123" name="Picture 86"/>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gray">
          <a:xfrm>
            <a:off x="5739136" y="3151187"/>
            <a:ext cx="396875" cy="390525"/>
          </a:xfrm>
          <a:prstGeom prst="rect">
            <a:avLst/>
          </a:prstGeom>
          <a:noFill/>
          <a:ln w="9525">
            <a:noFill/>
            <a:miter lim="800000"/>
            <a:headEnd/>
            <a:tailEnd/>
          </a:ln>
        </p:spPr>
      </p:pic>
      <p:pic>
        <p:nvPicPr>
          <p:cNvPr id="124" name="Picture 14" descr="EMC_Titan_Alicanto_BlueLED_VMAXe.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gray">
          <a:xfrm>
            <a:off x="6140751" y="2923251"/>
            <a:ext cx="250825" cy="1262062"/>
          </a:xfrm>
          <a:prstGeom prst="rect">
            <a:avLst/>
          </a:prstGeom>
          <a:noFill/>
          <a:ln>
            <a:noFill/>
          </a:ln>
        </p:spPr>
      </p:pic>
      <p:pic>
        <p:nvPicPr>
          <p:cNvPr id="125" name="Picture 14" descr="EMC_Titan_Alicanto_BlueLED_VMAXe.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gray">
          <a:xfrm>
            <a:off x="6402711" y="2819400"/>
            <a:ext cx="228243" cy="62435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126" name="Picture 14" descr="EMC_Titan_Alicanto_BlueLED_VMAXe.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gray">
          <a:xfrm>
            <a:off x="6628917" y="2822802"/>
            <a:ext cx="228243" cy="62435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29" name="Rounded Rectangle 136"/>
          <p:cNvSpPr/>
          <p:nvPr/>
        </p:nvSpPr>
        <p:spPr bwMode="gray">
          <a:xfrm>
            <a:off x="6146565" y="4181136"/>
            <a:ext cx="835898" cy="1068290"/>
          </a:xfrm>
          <a:prstGeom prst="roundRect">
            <a:avLst>
              <a:gd name="adj" fmla="val 4621"/>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dirty="0">
              <a:solidFill>
                <a:srgbClr val="FFFFFF"/>
              </a:solidFill>
              <a:latin typeface="+mj-lt"/>
              <a:cs typeface="Arial" charset="0"/>
            </a:endParaRPr>
          </a:p>
        </p:txBody>
      </p:sp>
      <p:sp>
        <p:nvSpPr>
          <p:cNvPr id="130" name="TextBox 129"/>
          <p:cNvSpPr txBox="1">
            <a:spLocks noChangeArrowheads="1"/>
          </p:cNvSpPr>
          <p:nvPr/>
        </p:nvSpPr>
        <p:spPr bwMode="gray">
          <a:xfrm>
            <a:off x="6155624" y="4270801"/>
            <a:ext cx="819685" cy="830997"/>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900" dirty="0">
                <a:solidFill>
                  <a:srgbClr val="7F7F7F"/>
                </a:solidFill>
                <a:latin typeface="+mj-lt"/>
                <a:cs typeface="+mn-cs"/>
              </a:rPr>
              <a:t>Efficient: </a:t>
            </a:r>
            <a:r>
              <a:rPr lang="en-US" sz="900" dirty="0" smtClean="0">
                <a:solidFill>
                  <a:srgbClr val="7F7F7F"/>
                </a:solidFill>
                <a:latin typeface="+mj-lt"/>
                <a:cs typeface="+mn-cs"/>
              </a:rPr>
              <a:t/>
            </a:r>
            <a:br>
              <a:rPr lang="en-US" sz="900" dirty="0" smtClean="0">
                <a:solidFill>
                  <a:srgbClr val="7F7F7F"/>
                </a:solidFill>
                <a:latin typeface="+mj-lt"/>
                <a:cs typeface="+mn-cs"/>
              </a:rPr>
            </a:br>
            <a:r>
              <a:rPr lang="en-US" sz="900" dirty="0" smtClean="0">
                <a:solidFill>
                  <a:srgbClr val="7F7F7F"/>
                </a:solidFill>
                <a:latin typeface="+mj-lt"/>
                <a:cs typeface="+mn-cs"/>
              </a:rPr>
              <a:t>FAST </a:t>
            </a:r>
            <a:r>
              <a:rPr lang="en-US" sz="900" dirty="0">
                <a:solidFill>
                  <a:srgbClr val="7F7F7F"/>
                </a:solidFill>
                <a:latin typeface="+mj-lt"/>
                <a:cs typeface="+mn-cs"/>
              </a:rPr>
              <a:t>VP, </a:t>
            </a:r>
            <a:endParaRPr lang="en-US" sz="900" dirty="0" smtClean="0">
              <a:solidFill>
                <a:srgbClr val="7F7F7F"/>
              </a:solidFill>
              <a:latin typeface="+mj-lt"/>
              <a:cs typeface="+mn-cs"/>
            </a:endParaRPr>
          </a:p>
          <a:p>
            <a:pPr algn="ctr" fontAlgn="auto">
              <a:spcBef>
                <a:spcPts val="0"/>
              </a:spcBef>
              <a:spcAft>
                <a:spcPts val="0"/>
              </a:spcAft>
              <a:defRPr/>
            </a:pPr>
            <a:r>
              <a:rPr lang="en-US" sz="900" dirty="0" smtClean="0">
                <a:solidFill>
                  <a:srgbClr val="7F7F7F"/>
                </a:solidFill>
                <a:latin typeface="+mj-lt"/>
                <a:cs typeface="+mn-cs"/>
              </a:rPr>
              <a:t>FLM</a:t>
            </a:r>
            <a:r>
              <a:rPr lang="en-US" sz="900" dirty="0">
                <a:solidFill>
                  <a:srgbClr val="7F7F7F"/>
                </a:solidFill>
                <a:latin typeface="+mj-lt"/>
                <a:cs typeface="+mn-cs"/>
              </a:rPr>
              <a:t>, </a:t>
            </a:r>
            <a:endParaRPr lang="en-US" sz="900" dirty="0" smtClean="0">
              <a:solidFill>
                <a:srgbClr val="7F7F7F"/>
              </a:solidFill>
              <a:latin typeface="+mj-lt"/>
              <a:cs typeface="+mn-cs"/>
            </a:endParaRPr>
          </a:p>
          <a:p>
            <a:pPr algn="ctr" fontAlgn="auto">
              <a:spcBef>
                <a:spcPts val="0"/>
              </a:spcBef>
              <a:spcAft>
                <a:spcPts val="0"/>
              </a:spcAft>
              <a:defRPr/>
            </a:pPr>
            <a:r>
              <a:rPr lang="en-US" sz="900" dirty="0" smtClean="0">
                <a:solidFill>
                  <a:srgbClr val="7F7F7F"/>
                </a:solidFill>
                <a:latin typeface="+mj-lt"/>
                <a:cs typeface="+mn-cs"/>
              </a:rPr>
              <a:t>100</a:t>
            </a:r>
            <a:r>
              <a:rPr lang="en-US" sz="900" dirty="0">
                <a:solidFill>
                  <a:srgbClr val="7F7F7F"/>
                </a:solidFill>
                <a:latin typeface="+mj-lt"/>
                <a:cs typeface="+mn-cs"/>
              </a:rPr>
              <a:t>% VP, </a:t>
            </a:r>
            <a:r>
              <a:rPr lang="en-US" sz="900" dirty="0" smtClean="0">
                <a:solidFill>
                  <a:srgbClr val="7F7F7F"/>
                </a:solidFill>
                <a:latin typeface="+mj-lt"/>
                <a:cs typeface="+mn-cs"/>
              </a:rPr>
              <a:t>RecoverPoint </a:t>
            </a:r>
            <a:r>
              <a:rPr lang="en-US" sz="900" dirty="0">
                <a:solidFill>
                  <a:srgbClr val="7F7F7F"/>
                </a:solidFill>
                <a:latin typeface="+mj-lt"/>
                <a:cs typeface="+mn-cs"/>
              </a:rPr>
              <a:t>Splitter</a:t>
            </a:r>
          </a:p>
        </p:txBody>
      </p:sp>
      <p:sp>
        <p:nvSpPr>
          <p:cNvPr id="113" name="Rectangle 36"/>
          <p:cNvSpPr>
            <a:spLocks noChangeArrowheads="1"/>
          </p:cNvSpPr>
          <p:nvPr/>
        </p:nvSpPr>
        <p:spPr bwMode="gray">
          <a:xfrm>
            <a:off x="5183867" y="3744433"/>
            <a:ext cx="706924"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VMAX 20K</a:t>
            </a:r>
            <a:endParaRPr lang="en-US" sz="1000" dirty="0">
              <a:solidFill>
                <a:srgbClr val="007DC3"/>
              </a:solidFill>
              <a:latin typeface="+mj-lt"/>
            </a:endParaRPr>
          </a:p>
        </p:txBody>
      </p:sp>
      <p:sp>
        <p:nvSpPr>
          <p:cNvPr id="114" name="Rectangle 36"/>
          <p:cNvSpPr>
            <a:spLocks noChangeArrowheads="1"/>
          </p:cNvSpPr>
          <p:nvPr/>
        </p:nvSpPr>
        <p:spPr bwMode="gray">
          <a:xfrm>
            <a:off x="6109029" y="3744433"/>
            <a:ext cx="706924"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VMAX 10K</a:t>
            </a:r>
            <a:endParaRPr lang="en-US" sz="1000" dirty="0">
              <a:solidFill>
                <a:srgbClr val="007DC3"/>
              </a:solidFill>
              <a:latin typeface="+mj-lt"/>
            </a:endParaRPr>
          </a:p>
        </p:txBody>
      </p:sp>
      <p:grpSp>
        <p:nvGrpSpPr>
          <p:cNvPr id="9" name="Group 2"/>
          <p:cNvGrpSpPr/>
          <p:nvPr/>
        </p:nvGrpSpPr>
        <p:grpSpPr>
          <a:xfrm>
            <a:off x="7012873" y="2288272"/>
            <a:ext cx="1978303" cy="1771588"/>
            <a:chOff x="7220305" y="2288272"/>
            <a:chExt cx="1770871" cy="1771588"/>
          </a:xfrm>
        </p:grpSpPr>
        <p:sp>
          <p:nvSpPr>
            <p:cNvPr id="88" name="Rounded Rectangle 87"/>
            <p:cNvSpPr/>
            <p:nvPr/>
          </p:nvSpPr>
          <p:spPr bwMode="gray">
            <a:xfrm>
              <a:off x="7220305" y="2609850"/>
              <a:ext cx="1770871" cy="1450010"/>
            </a:xfrm>
            <a:prstGeom prst="roundRect">
              <a:avLst>
                <a:gd name="adj" fmla="val 3198"/>
              </a:avLst>
            </a:prstGeom>
            <a:gradFill>
              <a:gsLst>
                <a:gs pos="0">
                  <a:schemeClr val="bg1">
                    <a:lumMod val="95000"/>
                  </a:schemeClr>
                </a:gs>
                <a:gs pos="100000">
                  <a:schemeClr val="bg1">
                    <a:lumMod val="85000"/>
                  </a:schemeClr>
                </a:gs>
              </a:gsLst>
              <a:lin ang="5400000" scaled="0"/>
            </a:gradFill>
            <a:ln w="952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FFFF"/>
                </a:solidFill>
                <a:latin typeface="+mj-lt"/>
              </a:endParaRPr>
            </a:p>
          </p:txBody>
        </p:sp>
        <p:sp>
          <p:nvSpPr>
            <p:cNvPr id="92" name="TextBox 46"/>
            <p:cNvSpPr txBox="1">
              <a:spLocks noChangeArrowheads="1"/>
            </p:cNvSpPr>
            <p:nvPr/>
          </p:nvSpPr>
          <p:spPr bwMode="gray">
            <a:xfrm>
              <a:off x="7881415" y="2288272"/>
              <a:ext cx="350121" cy="184666"/>
            </a:xfrm>
            <a:prstGeom prst="rect">
              <a:avLst/>
            </a:prstGeom>
            <a:noFill/>
            <a:ln w="9525">
              <a:noFill/>
              <a:miter lim="800000"/>
              <a:headEnd/>
              <a:tailEnd/>
            </a:ln>
          </p:spPr>
          <p:txBody>
            <a:bodyPr wrap="none" lIns="0" tIns="0" rIns="0" bIns="0" anchor="ctr">
              <a:spAutoFit/>
            </a:bodyPr>
            <a:lstStyle/>
            <a:p>
              <a:pPr algn="ctr"/>
              <a:r>
                <a:rPr lang="en-US" sz="1200" dirty="0" smtClean="0">
                  <a:solidFill>
                    <a:srgbClr val="5F5F5F"/>
                  </a:solidFill>
                  <a:latin typeface="+mj-lt"/>
                </a:rPr>
                <a:t>2012</a:t>
              </a:r>
              <a:endParaRPr lang="en-US" sz="1200" dirty="0">
                <a:solidFill>
                  <a:srgbClr val="5F5F5F"/>
                </a:solidFill>
                <a:latin typeface="+mj-lt"/>
              </a:endParaRPr>
            </a:p>
          </p:txBody>
        </p:sp>
        <p:sp>
          <p:nvSpPr>
            <p:cNvPr id="93" name="Rounded Rectangle 92"/>
            <p:cNvSpPr/>
            <p:nvPr/>
          </p:nvSpPr>
          <p:spPr bwMode="gray">
            <a:xfrm>
              <a:off x="7252457" y="2646322"/>
              <a:ext cx="1727034" cy="1073868"/>
            </a:xfrm>
            <a:prstGeom prst="roundRect">
              <a:avLst>
                <a:gd name="adj" fmla="val 3198"/>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dirty="0">
                <a:solidFill>
                  <a:srgbClr val="FFFFFF"/>
                </a:solidFill>
                <a:latin typeface="+mj-lt"/>
              </a:endParaRPr>
            </a:p>
          </p:txBody>
        </p:sp>
        <p:pic>
          <p:nvPicPr>
            <p:cNvPr id="131" name="Picture 130" descr="VMAX2_HD_9bay_150dpi.png"/>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7328711" y="2809875"/>
              <a:ext cx="633039" cy="782053"/>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37" name="TextBox 5"/>
            <p:cNvSpPr txBox="1">
              <a:spLocks noChangeArrowheads="1"/>
            </p:cNvSpPr>
            <p:nvPr/>
          </p:nvSpPr>
          <p:spPr bwMode="gray">
            <a:xfrm>
              <a:off x="8517160" y="2788475"/>
              <a:ext cx="353755" cy="124650"/>
            </a:xfrm>
            <a:prstGeom prst="rect">
              <a:avLst/>
            </a:prstGeom>
            <a:noFill/>
            <a:ln w="9525">
              <a:noFill/>
              <a:miter lim="800000"/>
              <a:headEnd/>
              <a:tailEnd/>
            </a:ln>
          </p:spPr>
          <p:txBody>
            <a:bodyPr wrap="square" lIns="0" tIns="0" rIns="0" bIns="0" anchor="ctr">
              <a:spAutoFit/>
            </a:bodyPr>
            <a:lstStyle/>
            <a:p>
              <a:pPr marL="0" marR="0" lvl="0" indent="0" defTabSz="914400" eaLnBrk="1" fontAlgn="auto" latinLnBrk="0" hangingPunct="1">
                <a:lnSpc>
                  <a:spcPct val="90000"/>
                </a:lnSpc>
                <a:spcBef>
                  <a:spcPct val="35000"/>
                </a:spcBef>
                <a:spcAft>
                  <a:spcPts val="0"/>
                </a:spcAft>
                <a:buClr>
                  <a:srgbClr val="A1C9E6"/>
                </a:buClr>
                <a:buSzPct val="75000"/>
                <a:buFont typeface="Wingdings" pitchFamily="2" charset="2"/>
                <a:buNone/>
                <a:tabLst/>
                <a:defRPr/>
              </a:pPr>
              <a:r>
                <a:rPr kumimoji="0" lang="en-US" sz="900" b="1" i="0" u="none" strike="noStrike" kern="0" cap="none" spc="0" normalizeH="0" baseline="0" noProof="0" dirty="0">
                  <a:ln>
                    <a:noFill/>
                  </a:ln>
                  <a:solidFill>
                    <a:srgbClr val="FFFFFF"/>
                  </a:solidFill>
                  <a:effectLst/>
                  <a:uLnTx/>
                  <a:uFillTx/>
                  <a:latin typeface="+mj-lt"/>
                </a:rPr>
                <a:t>New</a:t>
              </a:r>
            </a:p>
          </p:txBody>
        </p:sp>
      </p:grpSp>
      <p:sp>
        <p:nvSpPr>
          <p:cNvPr id="101" name="TextBox 100"/>
          <p:cNvSpPr txBox="1"/>
          <p:nvPr/>
        </p:nvSpPr>
        <p:spPr bwMode="gray">
          <a:xfrm>
            <a:off x="6019800" y="5401825"/>
            <a:ext cx="2635339" cy="646331"/>
          </a:xfrm>
          <a:prstGeom prst="rect">
            <a:avLst/>
          </a:prstGeom>
          <a:solidFill>
            <a:schemeClr val="accent1">
              <a:lumMod val="20000"/>
              <a:lumOff val="80000"/>
            </a:schemeClr>
          </a:solidFill>
        </p:spPr>
        <p:txBody>
          <a:bodyPr wrap="square" rtlCol="0">
            <a:spAutoFit/>
          </a:bodyPr>
          <a:lstStyle>
            <a:defPPr>
              <a:defRPr lang="en-US"/>
            </a:defPPr>
            <a:lvl1pPr algn="ctr">
              <a:defRPr sz="4400">
                <a:solidFill>
                  <a:srgbClr val="007DC3"/>
                </a:solidFill>
                <a:effectLst>
                  <a:outerShdw blurRad="50800" dist="38100" dir="2700000" algn="tl" rotWithShape="0">
                    <a:srgbClr val="FFFFFF">
                      <a:alpha val="43000"/>
                    </a:srgbClr>
                  </a:outerShdw>
                </a:effectLst>
              </a:defRPr>
            </a:lvl1pPr>
          </a:lstStyle>
          <a:p>
            <a:r>
              <a:rPr lang="en-US" sz="3600" dirty="0" smtClean="0">
                <a:latin typeface="+mj-lt"/>
              </a:rPr>
              <a:t>Efficient.</a:t>
            </a:r>
            <a:endParaRPr lang="en-US" sz="3600" dirty="0">
              <a:latin typeface="+mj-lt"/>
            </a:endParaRPr>
          </a:p>
        </p:txBody>
      </p:sp>
      <p:sp>
        <p:nvSpPr>
          <p:cNvPr id="100" name="Rectangle 36"/>
          <p:cNvSpPr>
            <a:spLocks noChangeArrowheads="1"/>
          </p:cNvSpPr>
          <p:nvPr/>
        </p:nvSpPr>
        <p:spPr bwMode="gray">
          <a:xfrm>
            <a:off x="7075924" y="3758773"/>
            <a:ext cx="706924"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VMAX 40K</a:t>
            </a:r>
            <a:endParaRPr lang="en-US" sz="1000" dirty="0">
              <a:solidFill>
                <a:srgbClr val="007DC3"/>
              </a:solidFill>
              <a:latin typeface="+mj-lt"/>
            </a:endParaRPr>
          </a:p>
        </p:txBody>
      </p:sp>
      <p:sp>
        <p:nvSpPr>
          <p:cNvPr id="104" name="Rectangle 36"/>
          <p:cNvSpPr>
            <a:spLocks noChangeArrowheads="1"/>
          </p:cNvSpPr>
          <p:nvPr/>
        </p:nvSpPr>
        <p:spPr bwMode="gray">
          <a:xfrm>
            <a:off x="8180869" y="3745501"/>
            <a:ext cx="706924" cy="307777"/>
          </a:xfrm>
          <a:prstGeom prst="rect">
            <a:avLst/>
          </a:prstGeom>
          <a:noFill/>
          <a:ln w="9525" algn="ctr">
            <a:noFill/>
            <a:miter lim="800000"/>
            <a:headEnd/>
            <a:tailEnd/>
          </a:ln>
        </p:spPr>
        <p:txBody>
          <a:bodyPr wrap="none" lIns="0" tIns="0" rIns="0" bIns="0">
            <a:spAutoFit/>
          </a:bodyPr>
          <a:lstStyle/>
          <a:p>
            <a:pPr algn="ctr" eaLnBrk="0" hangingPunct="0"/>
            <a:r>
              <a:rPr lang="en-US" sz="1000" dirty="0" smtClean="0">
                <a:solidFill>
                  <a:srgbClr val="007DC3"/>
                </a:solidFill>
                <a:latin typeface="+mj-lt"/>
              </a:rPr>
              <a:t>Symmetrix</a:t>
            </a:r>
            <a:br>
              <a:rPr lang="en-US" sz="1000" dirty="0" smtClean="0">
                <a:solidFill>
                  <a:srgbClr val="007DC3"/>
                </a:solidFill>
                <a:latin typeface="+mj-lt"/>
              </a:rPr>
            </a:br>
            <a:r>
              <a:rPr lang="en-US" sz="1000" dirty="0" smtClean="0">
                <a:solidFill>
                  <a:srgbClr val="007DC3"/>
                </a:solidFill>
                <a:latin typeface="+mj-lt"/>
              </a:rPr>
              <a:t>VMAX 10K</a:t>
            </a:r>
            <a:endParaRPr lang="en-US" sz="1000" dirty="0">
              <a:solidFill>
                <a:srgbClr val="007DC3"/>
              </a:solidFill>
              <a:latin typeface="+mj-lt"/>
            </a:endParaRPr>
          </a:p>
        </p:txBody>
      </p:sp>
      <p:pic>
        <p:nvPicPr>
          <p:cNvPr id="105" name="Picture 14" descr="EMC_Titan_Alicanto_BlueLED_VMAXe.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gray">
          <a:xfrm>
            <a:off x="8115411" y="2937591"/>
            <a:ext cx="250825" cy="1262062"/>
          </a:xfrm>
          <a:prstGeom prst="rect">
            <a:avLst/>
          </a:prstGeom>
          <a:noFill/>
          <a:ln>
            <a:noFill/>
          </a:ln>
        </p:spPr>
      </p:pic>
      <p:pic>
        <p:nvPicPr>
          <p:cNvPr id="108" name="Picture 14" descr="EMC_Titan_Alicanto_BlueLED_VMAXe.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gray">
          <a:xfrm>
            <a:off x="8377371" y="2833740"/>
            <a:ext cx="228243" cy="62435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109" name="Picture 14" descr="EMC_Titan_Alicanto_BlueLED_VMAXe.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gray">
          <a:xfrm>
            <a:off x="8603577" y="2837142"/>
            <a:ext cx="228243" cy="62435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110" name="TextBox 109"/>
          <p:cNvSpPr txBox="1">
            <a:spLocks noChangeArrowheads="1"/>
          </p:cNvSpPr>
          <p:nvPr/>
        </p:nvSpPr>
        <p:spPr bwMode="gray">
          <a:xfrm>
            <a:off x="8066640" y="4216890"/>
            <a:ext cx="914400" cy="1046440"/>
          </a:xfrm>
          <a:prstGeom prst="rect">
            <a:avLst/>
          </a:prstGeom>
          <a:noFill/>
          <a:ln w="9525">
            <a:noFill/>
            <a:miter lim="800000"/>
            <a:headEnd/>
            <a:tailEnd/>
          </a:ln>
        </p:spPr>
        <p:txBody>
          <a:bodyPr wrap="square" lIns="0" tIns="0" rIns="0" bIns="0" anchor="ctr">
            <a:spAutoFit/>
          </a:bodyPr>
          <a:lstStyle/>
          <a:p>
            <a:pPr algn="ctr" fontAlgn="auto">
              <a:spcBef>
                <a:spcPts val="0"/>
              </a:spcBef>
              <a:spcAft>
                <a:spcPts val="0"/>
              </a:spcAft>
              <a:defRPr/>
            </a:pPr>
            <a:r>
              <a:rPr lang="en-US" sz="850" dirty="0" smtClean="0">
                <a:solidFill>
                  <a:srgbClr val="7F7F7F"/>
                </a:solidFill>
                <a:latin typeface="+mj-lt"/>
              </a:rPr>
              <a:t>Faster performance</a:t>
            </a:r>
          </a:p>
          <a:p>
            <a:pPr algn="ctr" fontAlgn="auto">
              <a:spcBef>
                <a:spcPts val="0"/>
              </a:spcBef>
              <a:spcAft>
                <a:spcPts val="0"/>
              </a:spcAft>
              <a:defRPr/>
            </a:pPr>
            <a:r>
              <a:rPr lang="en-US" sz="850" dirty="0" smtClean="0">
                <a:solidFill>
                  <a:srgbClr val="7F7F7F"/>
                </a:solidFill>
                <a:latin typeface="+mj-lt"/>
              </a:rPr>
              <a:t>D@RE</a:t>
            </a:r>
          </a:p>
          <a:p>
            <a:pPr algn="ctr" fontAlgn="auto">
              <a:spcBef>
                <a:spcPts val="0"/>
              </a:spcBef>
              <a:spcAft>
                <a:spcPts val="0"/>
              </a:spcAft>
              <a:defRPr/>
            </a:pPr>
            <a:r>
              <a:rPr lang="en-US" sz="850" dirty="0" smtClean="0">
                <a:solidFill>
                  <a:srgbClr val="7F7F7F"/>
                </a:solidFill>
                <a:latin typeface="+mj-lt"/>
              </a:rPr>
              <a:t>FTS</a:t>
            </a:r>
          </a:p>
          <a:p>
            <a:pPr algn="ctr" fontAlgn="auto">
              <a:spcBef>
                <a:spcPts val="0"/>
              </a:spcBef>
              <a:spcAft>
                <a:spcPts val="0"/>
              </a:spcAft>
              <a:defRPr/>
            </a:pPr>
            <a:r>
              <a:rPr lang="en-US" sz="850" dirty="0" smtClean="0">
                <a:solidFill>
                  <a:srgbClr val="7F7F7F"/>
                </a:solidFill>
                <a:latin typeface="+mj-lt"/>
              </a:rPr>
              <a:t>2.5” drives</a:t>
            </a:r>
          </a:p>
          <a:p>
            <a:pPr algn="ctr" fontAlgn="auto">
              <a:spcBef>
                <a:spcPts val="0"/>
              </a:spcBef>
              <a:spcAft>
                <a:spcPts val="0"/>
              </a:spcAft>
              <a:defRPr/>
            </a:pPr>
            <a:r>
              <a:rPr lang="en-US" sz="850" dirty="0" smtClean="0">
                <a:solidFill>
                  <a:srgbClr val="7F7F7F"/>
                </a:solidFill>
                <a:latin typeface="+mj-lt"/>
              </a:rPr>
              <a:t>Drive mixing</a:t>
            </a:r>
          </a:p>
          <a:p>
            <a:pPr algn="ctr" fontAlgn="auto">
              <a:spcBef>
                <a:spcPts val="0"/>
              </a:spcBef>
              <a:spcAft>
                <a:spcPts val="0"/>
              </a:spcAft>
              <a:defRPr/>
            </a:pPr>
            <a:r>
              <a:rPr lang="en-US" sz="850" dirty="0" smtClean="0">
                <a:solidFill>
                  <a:srgbClr val="7F7F7F"/>
                </a:solidFill>
                <a:latin typeface="+mj-lt"/>
              </a:rPr>
              <a:t>Third-party rack</a:t>
            </a:r>
          </a:p>
          <a:p>
            <a:pPr algn="ctr" fontAlgn="auto">
              <a:spcBef>
                <a:spcPts val="0"/>
              </a:spcBef>
              <a:spcAft>
                <a:spcPts val="0"/>
              </a:spcAft>
              <a:defRPr/>
            </a:pPr>
            <a:endParaRPr lang="en-US" sz="850" dirty="0">
              <a:solidFill>
                <a:srgbClr val="7F7F7F"/>
              </a:solidFill>
              <a:latin typeface="+mj-lt"/>
            </a:endParaRPr>
          </a:p>
        </p:txBody>
      </p:sp>
    </p:spTree>
    <p:extLst>
      <p:ext uri="{BB962C8B-B14F-4D97-AF65-F5344CB8AC3E}">
        <p14:creationId xmlns:p14="http://schemas.microsoft.com/office/powerpoint/2010/main" val="314386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1000"/>
                                        <p:tgtEl>
                                          <p:spTgt spid="68"/>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barn(inVertical)">
                                      <p:cBhvr>
                                        <p:cTn id="11" dur="500"/>
                                        <p:tgtEl>
                                          <p:spTgt spid="6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barn(inVertical)">
                                      <p:cBhvr>
                                        <p:cTn id="14" dur="500"/>
                                        <p:tgtEl>
                                          <p:spTgt spid="6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8" grpId="0" animBg="1"/>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gray"/>
        <p:txBody>
          <a:bodyPr/>
          <a:lstStyle/>
          <a:p>
            <a:r>
              <a:rPr lang="en-US" dirty="0" smtClean="0"/>
              <a:t>Why Symmetrix VMAX 10K?</a:t>
            </a:r>
          </a:p>
        </p:txBody>
      </p:sp>
      <p:sp>
        <p:nvSpPr>
          <p:cNvPr id="33" name="Rectangle 3"/>
          <p:cNvSpPr txBox="1">
            <a:spLocks noChangeArrowheads="1"/>
          </p:cNvSpPr>
          <p:nvPr/>
        </p:nvSpPr>
        <p:spPr bwMode="gray">
          <a:xfrm>
            <a:off x="3686896" y="2345503"/>
            <a:ext cx="5378450" cy="276999"/>
          </a:xfrm>
          <a:prstGeom prst="rect">
            <a:avLst/>
          </a:prstGeom>
          <a:noFill/>
        </p:spPr>
        <p:txBody>
          <a:bodyPr wrap="square" lIns="0" tIns="0" rIns="0" bIns="0" anchor="t" anchorCtr="0">
            <a:spAutoFit/>
          </a:bodyPr>
          <a:lstStyle/>
          <a:p>
            <a:pPr marL="0" lvl="1">
              <a:spcBef>
                <a:spcPts val="600"/>
              </a:spcBef>
              <a:buClr>
                <a:schemeClr val="tx2"/>
              </a:buClr>
            </a:pPr>
            <a:r>
              <a:rPr lang="en-US" dirty="0" smtClean="0">
                <a:solidFill>
                  <a:schemeClr val="bg2"/>
                </a:solidFill>
                <a:latin typeface="MetaNormalLF-Roman" pitchFamily="34" charset="0"/>
              </a:rPr>
              <a:t>Enterprise-class availability, data integrity, and security</a:t>
            </a:r>
          </a:p>
        </p:txBody>
      </p:sp>
      <p:pic>
        <p:nvPicPr>
          <p:cNvPr id="44" name="Picture 43" descr="PAL193000048.png"/>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bwMode="gray">
          <a:xfrm>
            <a:off x="2016293" y="1470783"/>
            <a:ext cx="1497781" cy="1037881"/>
          </a:xfrm>
          <a:prstGeom prst="rect">
            <a:avLst/>
          </a:prstGeom>
          <a:effectLst>
            <a:outerShdw blurRad="76200" dir="18900000" sy="23000" kx="-1200000" algn="bl" rotWithShape="0">
              <a:prstClr val="black">
                <a:alpha val="20000"/>
              </a:prstClr>
            </a:outerShdw>
          </a:effectLst>
        </p:spPr>
      </p:pic>
      <p:sp>
        <p:nvSpPr>
          <p:cNvPr id="13" name="Rectangle 12"/>
          <p:cNvSpPr/>
          <p:nvPr/>
        </p:nvSpPr>
        <p:spPr>
          <a:xfrm>
            <a:off x="3571682" y="1355148"/>
            <a:ext cx="3106940"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Trusted</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7" name="Rectangle 3"/>
          <p:cNvSpPr txBox="1">
            <a:spLocks noChangeArrowheads="1"/>
          </p:cNvSpPr>
          <p:nvPr/>
        </p:nvSpPr>
        <p:spPr bwMode="gray">
          <a:xfrm>
            <a:off x="3686896" y="4016106"/>
            <a:ext cx="5378449" cy="276999"/>
          </a:xfrm>
          <a:prstGeom prst="rect">
            <a:avLst/>
          </a:prstGeom>
          <a:noFill/>
        </p:spPr>
        <p:txBody>
          <a:bodyPr wrap="square" lIns="0" tIns="0" rIns="0" bIns="0" anchor="t" anchorCtr="0">
            <a:spAutoFit/>
          </a:bodyPr>
          <a:lstStyle/>
          <a:p>
            <a:pPr marL="0" lvl="1">
              <a:spcBef>
                <a:spcPts val="600"/>
              </a:spcBef>
              <a:buClr>
                <a:schemeClr val="tx2"/>
              </a:buClr>
            </a:pPr>
            <a:r>
              <a:rPr lang="en-US" dirty="0" smtClean="0">
                <a:solidFill>
                  <a:schemeClr val="bg2"/>
                </a:solidFill>
                <a:latin typeface="MetaNormalLF-Roman" pitchFamily="34" charset="0"/>
              </a:rPr>
              <a:t>Self-tuning and optimized for virtual computing</a:t>
            </a:r>
          </a:p>
        </p:txBody>
      </p:sp>
      <p:pic>
        <p:nvPicPr>
          <p:cNvPr id="45" name="Picture 44" descr="KS105156.png"/>
          <p:cNvPicPr>
            <a:picLocks noChangeAspect="1"/>
          </p:cNvPicPr>
          <p:nvPr/>
        </p:nvPicPr>
        <p:blipFill rotWithShape="1">
          <a:blip r:embed="rId4" cstate="screen">
            <a:grayscl/>
            <a:extLst>
              <a:ext uri="{28A0092B-C50C-407E-A947-70E740481C1C}">
                <a14:useLocalDpi xmlns:a14="http://schemas.microsoft.com/office/drawing/2010/main"/>
              </a:ext>
            </a:extLst>
          </a:blip>
          <a:srcRect r="-1"/>
          <a:stretch/>
        </p:blipFill>
        <p:spPr bwMode="gray">
          <a:xfrm>
            <a:off x="2036248" y="3138659"/>
            <a:ext cx="1457871" cy="1037881"/>
          </a:xfrm>
          <a:prstGeom prst="rect">
            <a:avLst/>
          </a:prstGeom>
          <a:effectLst>
            <a:outerShdw blurRad="76200" dir="18900000" sy="23000" kx="-1200000" algn="bl" rotWithShape="0">
              <a:prstClr val="black">
                <a:alpha val="20000"/>
              </a:prstClr>
            </a:outerShdw>
          </a:effectLst>
        </p:spPr>
      </p:pic>
      <p:sp>
        <p:nvSpPr>
          <p:cNvPr id="14" name="Rectangle 13"/>
          <p:cNvSpPr/>
          <p:nvPr/>
        </p:nvSpPr>
        <p:spPr>
          <a:xfrm>
            <a:off x="3571682" y="2974799"/>
            <a:ext cx="2383986"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Smart</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2" name="Rectangle 3"/>
          <p:cNvSpPr txBox="1">
            <a:spLocks noChangeArrowheads="1"/>
          </p:cNvSpPr>
          <p:nvPr/>
        </p:nvSpPr>
        <p:spPr bwMode="gray">
          <a:xfrm>
            <a:off x="3686896" y="5686709"/>
            <a:ext cx="5378449" cy="276999"/>
          </a:xfrm>
          <a:prstGeom prst="rect">
            <a:avLst/>
          </a:prstGeom>
          <a:noFill/>
        </p:spPr>
        <p:txBody>
          <a:bodyPr wrap="square" lIns="0" tIns="0" rIns="0" bIns="0" anchor="t" anchorCtr="0">
            <a:spAutoFit/>
          </a:bodyPr>
          <a:lstStyle/>
          <a:p>
            <a:pPr marL="0" lvl="1">
              <a:spcBef>
                <a:spcPts val="600"/>
              </a:spcBef>
              <a:buClr>
                <a:schemeClr val="tx2"/>
              </a:buClr>
            </a:pPr>
            <a:r>
              <a:rPr lang="en-US" dirty="0" smtClean="0">
                <a:solidFill>
                  <a:schemeClr val="bg2"/>
                </a:solidFill>
                <a:latin typeface="MetaNormalLF-Roman" pitchFamily="34" charset="0"/>
              </a:rPr>
              <a:t>Simple and cost-effective operations</a:t>
            </a:r>
          </a:p>
        </p:txBody>
      </p:sp>
      <p:pic>
        <p:nvPicPr>
          <p:cNvPr id="43" name="Picture 42" descr="PAL105000036.png"/>
          <p:cNvPicPr>
            <a:picLocks noChangeAspect="1"/>
          </p:cNvPicPr>
          <p:nvPr/>
        </p:nvPicPr>
        <p:blipFill>
          <a:blip r:embed="rId5" cstate="screen">
            <a:grayscl/>
            <a:extLst>
              <a:ext uri="{28A0092B-C50C-407E-A947-70E740481C1C}">
                <a14:useLocalDpi xmlns:a14="http://schemas.microsoft.com/office/drawing/2010/main"/>
              </a:ext>
            </a:extLst>
          </a:blip>
          <a:srcRect/>
          <a:stretch>
            <a:fillRect/>
          </a:stretch>
        </p:blipFill>
        <p:spPr bwMode="gray">
          <a:xfrm>
            <a:off x="2016293" y="4810613"/>
            <a:ext cx="1497781" cy="1037881"/>
          </a:xfrm>
          <a:prstGeom prst="rect">
            <a:avLst/>
          </a:prstGeom>
          <a:effectLst>
            <a:outerShdw blurRad="76200" dir="18900000" sy="23000" kx="-1200000" algn="bl" rotWithShape="0">
              <a:prstClr val="black">
                <a:alpha val="20000"/>
              </a:prstClr>
            </a:outerShdw>
          </a:effectLst>
        </p:spPr>
      </p:pic>
      <p:sp>
        <p:nvSpPr>
          <p:cNvPr id="15" name="Rectangle 14"/>
          <p:cNvSpPr/>
          <p:nvPr/>
        </p:nvSpPr>
        <p:spPr>
          <a:xfrm>
            <a:off x="3571682" y="4648165"/>
            <a:ext cx="357501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Efficient</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6" name="Picture 15" descr="VMAX2_HD_SO_1bay_150dpi.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8277" y="1492694"/>
            <a:ext cx="1494238" cy="4456500"/>
          </a:xfrm>
          <a:prstGeom prst="rect">
            <a:avLst/>
          </a:prstGeom>
        </p:spPr>
      </p:pic>
    </p:spTree>
    <p:extLst>
      <p:ext uri="{BB962C8B-B14F-4D97-AF65-F5344CB8AC3E}">
        <p14:creationId xmlns:p14="http://schemas.microsoft.com/office/powerpoint/2010/main" val="8069242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MAX2_HD_beauty_150dpi_v3.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6" y="0"/>
            <a:ext cx="3335054" cy="6172200"/>
          </a:xfrm>
          <a:prstGeom prst="rect">
            <a:avLst/>
          </a:prstGeom>
        </p:spPr>
      </p:pic>
      <p:sp>
        <p:nvSpPr>
          <p:cNvPr id="8" name="Rectangle 7"/>
          <p:cNvSpPr/>
          <p:nvPr/>
        </p:nvSpPr>
        <p:spPr bwMode="gray">
          <a:xfrm>
            <a:off x="1581199" y="0"/>
            <a:ext cx="1831367" cy="617220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1622" tIns="40811" rIns="81622" bIns="40811" rtlCol="0" anchor="ctr"/>
          <a:lstStyle/>
          <a:p>
            <a:pPr algn="ctr"/>
            <a:endParaRPr lang="en-US" dirty="0"/>
          </a:p>
        </p:txBody>
      </p:sp>
      <p:sp>
        <p:nvSpPr>
          <p:cNvPr id="3" name="Title 2"/>
          <p:cNvSpPr>
            <a:spLocks noGrp="1"/>
          </p:cNvSpPr>
          <p:nvPr>
            <p:ph type="ctrTitle"/>
          </p:nvPr>
        </p:nvSpPr>
        <p:spPr>
          <a:xfrm>
            <a:off x="3954483" y="659011"/>
            <a:ext cx="4822806" cy="2769989"/>
          </a:xfrm>
        </p:spPr>
        <p:txBody>
          <a:bodyPr/>
          <a:lstStyle/>
          <a:p>
            <a:r>
              <a:rPr lang="en-US" sz="3600" dirty="0" smtClean="0"/>
              <a:t>New Symmetrix VMAX 10K </a:t>
            </a:r>
            <a:br>
              <a:rPr lang="en-US" sz="3600" dirty="0" smtClean="0"/>
            </a:br>
            <a:r>
              <a:rPr lang="en-US" sz="3600" dirty="0" smtClean="0"/>
              <a:t>and the Enginuity 5876 Q4 2012 SR Operating System </a:t>
            </a:r>
            <a:endParaRPr lang="en-US" sz="3600"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8996" y="3857441"/>
            <a:ext cx="3764382" cy="343083"/>
          </a:xfrm>
          <a:prstGeom prst="rect">
            <a:avLst/>
          </a:prstGeom>
        </p:spPr>
      </p:pic>
    </p:spTree>
    <p:extLst>
      <p:ext uri="{BB962C8B-B14F-4D97-AF65-F5344CB8AC3E}">
        <p14:creationId xmlns:p14="http://schemas.microsoft.com/office/powerpoint/2010/main" val="17152259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VMAX 10K Announcement Summary</a:t>
            </a:r>
            <a:endParaRPr lang="en-US" dirty="0"/>
          </a:p>
        </p:txBody>
      </p:sp>
      <p:sp>
        <p:nvSpPr>
          <p:cNvPr id="4" name="Text Placeholder 3"/>
          <p:cNvSpPr>
            <a:spLocks noGrp="1"/>
          </p:cNvSpPr>
          <p:nvPr>
            <p:ph type="body" idx="1"/>
          </p:nvPr>
        </p:nvSpPr>
        <p:spPr/>
        <p:txBody>
          <a:bodyPr/>
          <a:lstStyle/>
          <a:p>
            <a:r>
              <a:rPr lang="en-US" sz="2400" dirty="0" smtClean="0"/>
              <a:t>2x Faster, 15+ New Features, Same Great Price</a:t>
            </a:r>
          </a:p>
          <a:p>
            <a:endParaRPr lang="en-US" sz="2400" dirty="0"/>
          </a:p>
        </p:txBody>
      </p:sp>
      <p:sp>
        <p:nvSpPr>
          <p:cNvPr id="3" name="Content Placeholder 2"/>
          <p:cNvSpPr>
            <a:spLocks noGrp="1"/>
          </p:cNvSpPr>
          <p:nvPr>
            <p:ph sz="quarter" idx="10"/>
          </p:nvPr>
        </p:nvSpPr>
        <p:spPr/>
        <p:txBody>
          <a:bodyPr/>
          <a:lstStyle/>
          <a:p>
            <a:r>
              <a:rPr lang="en-US" dirty="0" smtClean="0"/>
              <a:t>Consolidate Tier 2 SAN</a:t>
            </a:r>
          </a:p>
          <a:p>
            <a:pPr lvl="1"/>
            <a:r>
              <a:rPr lang="en-US" dirty="0" smtClean="0"/>
              <a:t>Simplify management</a:t>
            </a:r>
          </a:p>
          <a:p>
            <a:pPr lvl="1"/>
            <a:r>
              <a:rPr lang="en-US" dirty="0" smtClean="0"/>
              <a:t>Improve scalability and availability</a:t>
            </a:r>
          </a:p>
          <a:p>
            <a:pPr lvl="1"/>
            <a:r>
              <a:rPr lang="en-US" dirty="0" smtClean="0"/>
              <a:t>Lower TCO</a:t>
            </a:r>
          </a:p>
          <a:p>
            <a:r>
              <a:rPr lang="en-US" dirty="0" smtClean="0"/>
              <a:t>More accessible to midsize enterprises</a:t>
            </a:r>
          </a:p>
          <a:p>
            <a:r>
              <a:rPr lang="en-US" dirty="0" smtClean="0"/>
              <a:t>EMC extends Tier 1 VMware leadership</a:t>
            </a:r>
          </a:p>
          <a:p>
            <a:r>
              <a:rPr lang="en-US" dirty="0" smtClean="0"/>
              <a:t>Virtualize critical applications</a:t>
            </a:r>
          </a:p>
          <a:p>
            <a:endParaRPr lang="en-US" dirty="0" smtClean="0"/>
          </a:p>
          <a:p>
            <a:pPr>
              <a:buNone/>
            </a:pPr>
            <a:r>
              <a:rPr lang="en-US" dirty="0" smtClean="0">
                <a:hlinkClick r:id="rId3"/>
              </a:rPr>
              <a:t>Announcement Article</a:t>
            </a:r>
            <a:endParaRPr lang="en-US" dirty="0" smtClean="0"/>
          </a:p>
          <a:p>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VMAX 10K Gets Faster, New Features</a:t>
            </a:r>
            <a:endParaRPr lang="en-US" dirty="0"/>
          </a:p>
        </p:txBody>
      </p:sp>
      <p:sp>
        <p:nvSpPr>
          <p:cNvPr id="3" name="Text Placeholder 2"/>
          <p:cNvSpPr>
            <a:spLocks noGrp="1"/>
          </p:cNvSpPr>
          <p:nvPr>
            <p:ph type="body" idx="1"/>
          </p:nvPr>
        </p:nvSpPr>
        <p:spPr/>
        <p:txBody>
          <a:bodyPr/>
          <a:lstStyle/>
          <a:p>
            <a:r>
              <a:rPr lang="en-US" dirty="0" smtClean="0"/>
              <a:t>Mission Critical Design With Tier 1 RAS at Tier 2 Prices</a:t>
            </a:r>
          </a:p>
          <a:p>
            <a:endParaRPr lang="en-US" dirty="0"/>
          </a:p>
        </p:txBody>
      </p:sp>
      <p:sp>
        <p:nvSpPr>
          <p:cNvPr id="4" name="Content Placeholder 3"/>
          <p:cNvSpPr>
            <a:spLocks noGrp="1"/>
          </p:cNvSpPr>
          <p:nvPr>
            <p:ph sz="quarter" idx="10"/>
          </p:nvPr>
        </p:nvSpPr>
        <p:spPr>
          <a:xfrm>
            <a:off x="366714" y="1524001"/>
            <a:ext cx="8410575" cy="2590800"/>
          </a:xfrm>
        </p:spPr>
        <p:txBody>
          <a:bodyPr/>
          <a:lstStyle/>
          <a:p>
            <a:r>
              <a:rPr lang="en-US" sz="1800" dirty="0" smtClean="0">
                <a:ea typeface="Verdana" pitchFamily="34" charset="0"/>
                <a:cs typeface="Verdana" pitchFamily="34" charset="0"/>
              </a:rPr>
              <a:t>Increase leadership over mid-tier</a:t>
            </a:r>
          </a:p>
          <a:p>
            <a:pPr lvl="1"/>
            <a:r>
              <a:rPr lang="en-US" sz="1800" dirty="0" smtClean="0">
                <a:ea typeface="Verdana" pitchFamily="34" charset="0"/>
                <a:cs typeface="Verdana" pitchFamily="34" charset="0"/>
              </a:rPr>
              <a:t>Consolidate Tier 2 storage: HP 3PAR, IBM XIV, NetApp C-mode</a:t>
            </a:r>
          </a:p>
          <a:p>
            <a:pPr lvl="1"/>
            <a:r>
              <a:rPr lang="en-US" sz="1800" dirty="0" smtClean="0">
                <a:ea typeface="Verdana" pitchFamily="34" charset="0"/>
                <a:cs typeface="Verdana" pitchFamily="34" charset="0"/>
              </a:rPr>
              <a:t>VMAX 10K growth: &gt;500% YoY revenue growth in Q2 2012</a:t>
            </a:r>
          </a:p>
          <a:p>
            <a:r>
              <a:rPr lang="en-US" sz="1800" dirty="0" smtClean="0">
                <a:ea typeface="Verdana" pitchFamily="34" charset="0"/>
                <a:cs typeface="Verdana" pitchFamily="34" charset="0"/>
              </a:rPr>
              <a:t>VMAX 10K up to 2x Faster</a:t>
            </a:r>
          </a:p>
          <a:p>
            <a:pPr lvl="1"/>
            <a:r>
              <a:rPr lang="en-US" sz="1800" dirty="0" smtClean="0">
                <a:ea typeface="Verdana" pitchFamily="34" charset="0"/>
                <a:cs typeface="Verdana" pitchFamily="34" charset="0"/>
              </a:rPr>
              <a:t>Faster CPUs and 50% more cores</a:t>
            </a:r>
          </a:p>
          <a:p>
            <a:r>
              <a:rPr lang="en-US" sz="1800" dirty="0" smtClean="0">
                <a:ea typeface="Verdana" pitchFamily="34" charset="0"/>
                <a:cs typeface="Verdana" pitchFamily="34" charset="0"/>
              </a:rPr>
              <a:t>VMAX 10K Enhancements</a:t>
            </a:r>
          </a:p>
          <a:p>
            <a:pPr lvl="1"/>
            <a:r>
              <a:rPr lang="en-US" sz="1800" dirty="0" smtClean="0">
                <a:ea typeface="Verdana" pitchFamily="34" charset="0"/>
                <a:cs typeface="Verdana" pitchFamily="34" charset="0"/>
              </a:rPr>
              <a:t>Data @ Rest Encryption, FTS, and 44% more total spindles</a:t>
            </a:r>
          </a:p>
          <a:p>
            <a:pPr lvl="1"/>
            <a:r>
              <a:rPr lang="en-US" sz="1800" dirty="0" smtClean="0">
                <a:ea typeface="Verdana" pitchFamily="34" charset="0"/>
                <a:cs typeface="Verdana" pitchFamily="34" charset="0"/>
              </a:rPr>
              <a:t>2.5” drives: 2x disks/tile, reduce power/weight by 1/3</a:t>
            </a:r>
            <a:r>
              <a:rPr lang="en-US" sz="1800" baseline="30000" dirty="0" smtClean="0">
                <a:ea typeface="Verdana" pitchFamily="34" charset="0"/>
                <a:cs typeface="Verdana" pitchFamily="34" charset="0"/>
              </a:rPr>
              <a:t>rd</a:t>
            </a:r>
            <a:r>
              <a:rPr lang="en-US" sz="1800" dirty="0" smtClean="0">
                <a:ea typeface="Verdana" pitchFamily="34" charset="0"/>
                <a:cs typeface="Verdana" pitchFamily="34" charset="0"/>
              </a:rPr>
              <a:t> </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762000" y="4648200"/>
            <a:ext cx="1222500" cy="378406"/>
          </a:xfrm>
          <a:prstGeom prst="rect">
            <a:avLst/>
          </a:prstGeom>
          <a:noFill/>
          <a:ln w="9525">
            <a:noFill/>
            <a:miter lim="800000"/>
            <a:headEnd/>
            <a:tailEnd/>
          </a:ln>
        </p:spPr>
      </p:pic>
      <p:pic>
        <p:nvPicPr>
          <p:cNvPr id="6" name="Picture 7" descr="VMAX 2bay"/>
          <p:cNvPicPr>
            <a:picLocks noChangeAspect="1" noChangeArrowheads="1"/>
          </p:cNvPicPr>
          <p:nvPr/>
        </p:nvPicPr>
        <p:blipFill>
          <a:blip r:embed="rId4" cstate="print"/>
          <a:srcRect/>
          <a:stretch>
            <a:fillRect/>
          </a:stretch>
        </p:blipFill>
        <p:spPr bwMode="auto">
          <a:xfrm>
            <a:off x="4419600" y="4267200"/>
            <a:ext cx="587072" cy="757107"/>
          </a:xfrm>
          <a:prstGeom prst="rect">
            <a:avLst/>
          </a:prstGeom>
          <a:noFill/>
        </p:spPr>
      </p:pic>
      <p:grpSp>
        <p:nvGrpSpPr>
          <p:cNvPr id="7" name="Group 184"/>
          <p:cNvGrpSpPr/>
          <p:nvPr/>
        </p:nvGrpSpPr>
        <p:grpSpPr>
          <a:xfrm>
            <a:off x="7696200" y="4267200"/>
            <a:ext cx="658415" cy="693922"/>
            <a:chOff x="4648190" y="4495803"/>
            <a:chExt cx="838195" cy="914401"/>
          </a:xfrm>
        </p:grpSpPr>
        <p:sp>
          <p:nvSpPr>
            <p:cNvPr id="9" name="AutoShape 251"/>
            <p:cNvSpPr>
              <a:spLocks noChangeAspect="1" noChangeArrowheads="1"/>
            </p:cNvSpPr>
            <p:nvPr/>
          </p:nvSpPr>
          <p:spPr bwMode="auto">
            <a:xfrm>
              <a:off x="4846939" y="4495803"/>
              <a:ext cx="437309" cy="914401"/>
            </a:xfrm>
            <a:prstGeom prst="can">
              <a:avLst>
                <a:gd name="adj" fmla="val 15706"/>
              </a:avLst>
            </a:prstGeom>
            <a:solidFill>
              <a:schemeClr val="bg2">
                <a:lumMod val="40000"/>
                <a:lumOff val="60000"/>
              </a:schemeClr>
            </a:solidFill>
            <a:ln>
              <a:headEnd/>
              <a:tailEnd/>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10" name="AutoShape 251"/>
            <p:cNvSpPr>
              <a:spLocks noChangeAspect="1" noChangeArrowheads="1"/>
            </p:cNvSpPr>
            <p:nvPr/>
          </p:nvSpPr>
          <p:spPr bwMode="auto">
            <a:xfrm>
              <a:off x="4861934" y="4965417"/>
              <a:ext cx="407323" cy="396983"/>
            </a:xfrm>
            <a:prstGeom prst="can">
              <a:avLst>
                <a:gd name="adj" fmla="val 20254"/>
              </a:avLst>
            </a:prstGeom>
            <a:gradFill flip="none" rotWithShape="1">
              <a:gsLst>
                <a:gs pos="0">
                  <a:schemeClr val="bg1">
                    <a:alpha val="50000"/>
                  </a:schemeClr>
                </a:gs>
                <a:gs pos="100000">
                  <a:schemeClr val="accent2"/>
                </a:gs>
              </a:gsLst>
              <a:lin ang="0" scaled="1"/>
              <a:tileRect/>
            </a:gra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endParaRPr lang="en-US" sz="500" dirty="0">
                <a:solidFill>
                  <a:srgbClr val="FFFFFF"/>
                </a:solidFill>
              </a:endParaRPr>
            </a:p>
          </p:txBody>
        </p:sp>
        <p:grpSp>
          <p:nvGrpSpPr>
            <p:cNvPr id="8" name="Group 153"/>
            <p:cNvGrpSpPr/>
            <p:nvPr/>
          </p:nvGrpSpPr>
          <p:grpSpPr>
            <a:xfrm>
              <a:off x="4648475" y="4639083"/>
              <a:ext cx="837910" cy="335834"/>
              <a:chOff x="-476656" y="3124200"/>
              <a:chExt cx="3764280" cy="862841"/>
            </a:xfrm>
          </p:grpSpPr>
          <p:sp>
            <p:nvSpPr>
              <p:cNvPr id="20" name="AutoShape 251"/>
              <p:cNvSpPr>
                <a:spLocks noChangeAspect="1" noChangeArrowheads="1"/>
              </p:cNvSpPr>
              <p:nvPr/>
            </p:nvSpPr>
            <p:spPr bwMode="auto">
              <a:xfrm>
                <a:off x="482923" y="3590404"/>
                <a:ext cx="1829883" cy="396637"/>
              </a:xfrm>
              <a:prstGeom prst="can">
                <a:avLst>
                  <a:gd name="adj" fmla="val 35592"/>
                </a:avLst>
              </a:prstGeom>
              <a:solidFill>
                <a:schemeClr val="bg1">
                  <a:alpha val="30000"/>
                </a:schemeClr>
              </a:soli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21" name="AutoShape 251"/>
              <p:cNvSpPr>
                <a:spLocks noChangeAspect="1" noChangeArrowheads="1"/>
              </p:cNvSpPr>
              <p:nvPr/>
            </p:nvSpPr>
            <p:spPr bwMode="auto">
              <a:xfrm>
                <a:off x="547089" y="3767065"/>
                <a:ext cx="1701550" cy="184410"/>
              </a:xfrm>
              <a:prstGeom prst="can">
                <a:avLst>
                  <a:gd name="adj" fmla="val 50000"/>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endParaRPr lang="en-US" sz="500" dirty="0">
                  <a:solidFill>
                    <a:srgbClr val="FFFFFF"/>
                  </a:solidFill>
                </a:endParaRPr>
              </a:p>
            </p:txBody>
          </p:sp>
          <p:sp>
            <p:nvSpPr>
              <p:cNvPr id="22" name="Arc 21"/>
              <p:cNvSpPr/>
              <p:nvPr/>
            </p:nvSpPr>
            <p:spPr>
              <a:xfrm rot="10800000">
                <a:off x="-476656" y="3124200"/>
                <a:ext cx="3749040" cy="762403"/>
              </a:xfrm>
              <a:prstGeom prst="arc">
                <a:avLst>
                  <a:gd name="adj1" fmla="val 12132621"/>
                  <a:gd name="adj2" fmla="val 20266368"/>
                </a:avLst>
              </a:prstGeom>
              <a:ln w="9525">
                <a:solidFill>
                  <a:schemeClr val="tx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23" name="Arc 22"/>
              <p:cNvSpPr/>
              <p:nvPr/>
            </p:nvSpPr>
            <p:spPr>
              <a:xfrm rot="10800000">
                <a:off x="-476656" y="3148476"/>
                <a:ext cx="3749040" cy="762403"/>
              </a:xfrm>
              <a:prstGeom prst="arc">
                <a:avLst>
                  <a:gd name="adj1" fmla="val 12132621"/>
                  <a:gd name="adj2" fmla="val 20266368"/>
                </a:avLst>
              </a:prstGeom>
              <a:ln w="9525">
                <a:solidFill>
                  <a:schemeClr val="tx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24" name="Arc 23"/>
              <p:cNvSpPr/>
              <p:nvPr/>
            </p:nvSpPr>
            <p:spPr>
              <a:xfrm rot="10800000">
                <a:off x="-461416" y="3174640"/>
                <a:ext cx="3749040" cy="762403"/>
              </a:xfrm>
              <a:prstGeom prst="arc">
                <a:avLst>
                  <a:gd name="adj1" fmla="val 12132621"/>
                  <a:gd name="adj2" fmla="val 20266368"/>
                </a:avLst>
              </a:prstGeom>
              <a:ln w="9525">
                <a:solidFill>
                  <a:schemeClr val="tx2"/>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grpSp>
        <p:grpSp>
          <p:nvGrpSpPr>
            <p:cNvPr id="11" name="Group 154"/>
            <p:cNvGrpSpPr/>
            <p:nvPr/>
          </p:nvGrpSpPr>
          <p:grpSpPr>
            <a:xfrm>
              <a:off x="4648190" y="4495803"/>
              <a:ext cx="837910" cy="335834"/>
              <a:chOff x="2118360" y="2527480"/>
              <a:chExt cx="3764280" cy="862841"/>
            </a:xfrm>
          </p:grpSpPr>
          <p:sp>
            <p:nvSpPr>
              <p:cNvPr id="15" name="AutoShape 251"/>
              <p:cNvSpPr>
                <a:spLocks noChangeAspect="1" noChangeArrowheads="1"/>
              </p:cNvSpPr>
              <p:nvPr/>
            </p:nvSpPr>
            <p:spPr bwMode="auto">
              <a:xfrm>
                <a:off x="3077939" y="2993684"/>
                <a:ext cx="1829883" cy="396637"/>
              </a:xfrm>
              <a:prstGeom prst="can">
                <a:avLst>
                  <a:gd name="adj" fmla="val 35592"/>
                </a:avLst>
              </a:prstGeom>
              <a:solidFill>
                <a:schemeClr val="bg1">
                  <a:alpha val="30000"/>
                </a:schemeClr>
              </a:solidFill>
              <a:ln>
                <a:solidFill>
                  <a:schemeClr val="bg1"/>
                </a:solidFill>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16" name="AutoShape 251"/>
              <p:cNvSpPr>
                <a:spLocks noChangeAspect="1" noChangeArrowheads="1"/>
              </p:cNvSpPr>
              <p:nvPr/>
            </p:nvSpPr>
            <p:spPr bwMode="auto">
              <a:xfrm>
                <a:off x="3142105" y="3170345"/>
                <a:ext cx="1701550" cy="184410"/>
              </a:xfrm>
              <a:prstGeom prst="can">
                <a:avLst>
                  <a:gd name="adj" fmla="val 50000"/>
                </a:avLst>
              </a:prstGeom>
              <a:solidFill>
                <a:srgbClr val="FF3300"/>
              </a:soli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a:defRPr/>
                </a:pPr>
                <a:endParaRPr lang="en-US" sz="500" dirty="0">
                  <a:solidFill>
                    <a:srgbClr val="FFFFFF"/>
                  </a:solidFill>
                </a:endParaRPr>
              </a:p>
            </p:txBody>
          </p:sp>
          <p:sp>
            <p:nvSpPr>
              <p:cNvPr id="17" name="Arc 16"/>
              <p:cNvSpPr/>
              <p:nvPr/>
            </p:nvSpPr>
            <p:spPr>
              <a:xfrm rot="10800000">
                <a:off x="2118360" y="2527480"/>
                <a:ext cx="3749040" cy="762403"/>
              </a:xfrm>
              <a:prstGeom prst="arc">
                <a:avLst>
                  <a:gd name="adj1" fmla="val 12132621"/>
                  <a:gd name="adj2" fmla="val 20266368"/>
                </a:avLst>
              </a:prstGeom>
              <a:ln w="9525">
                <a:solidFill>
                  <a:srgbClr val="C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18" name="Arc 17"/>
              <p:cNvSpPr/>
              <p:nvPr/>
            </p:nvSpPr>
            <p:spPr>
              <a:xfrm rot="10800000">
                <a:off x="2118360" y="2551756"/>
                <a:ext cx="3749040" cy="762403"/>
              </a:xfrm>
              <a:prstGeom prst="arc">
                <a:avLst>
                  <a:gd name="adj1" fmla="val 12132621"/>
                  <a:gd name="adj2" fmla="val 20266368"/>
                </a:avLst>
              </a:prstGeom>
              <a:ln w="9525">
                <a:solidFill>
                  <a:srgbClr val="C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sp>
            <p:nvSpPr>
              <p:cNvPr id="19" name="Arc 18"/>
              <p:cNvSpPr/>
              <p:nvPr/>
            </p:nvSpPr>
            <p:spPr>
              <a:xfrm rot="10800000">
                <a:off x="2133600" y="2577920"/>
                <a:ext cx="3749040" cy="762403"/>
              </a:xfrm>
              <a:prstGeom prst="arc">
                <a:avLst>
                  <a:gd name="adj1" fmla="val 12132621"/>
                  <a:gd name="adj2" fmla="val 20266368"/>
                </a:avLst>
              </a:prstGeom>
              <a:ln w="9525">
                <a:solidFill>
                  <a:srgbClr val="C00000"/>
                </a:solidFill>
                <a:prstDash val="sysDot"/>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00" dirty="0">
                  <a:solidFill>
                    <a:srgbClr val="000000"/>
                  </a:solidFill>
                </a:endParaRPr>
              </a:p>
            </p:txBody>
          </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1693" y="5207604"/>
              <a:ext cx="287824" cy="108149"/>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Up-Down Arrow 13"/>
            <p:cNvSpPr/>
            <p:nvPr/>
          </p:nvSpPr>
          <p:spPr>
            <a:xfrm>
              <a:off x="4999657" y="4627103"/>
              <a:ext cx="131903" cy="676621"/>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700" b="1" dirty="0">
                  <a:solidFill>
                    <a:srgbClr val="FFC425">
                      <a:lumMod val="50000"/>
                    </a:srgbClr>
                  </a:solidFill>
                </a:rPr>
                <a:t>FAST</a:t>
              </a:r>
            </a:p>
          </p:txBody>
        </p:sp>
      </p:grpSp>
      <p:sp>
        <p:nvSpPr>
          <p:cNvPr id="25" name="Rounded Rectangle 24"/>
          <p:cNvSpPr/>
          <p:nvPr/>
        </p:nvSpPr>
        <p:spPr bwMode="gray">
          <a:xfrm>
            <a:off x="1219200" y="5105400"/>
            <a:ext cx="6834929" cy="962168"/>
          </a:xfrm>
          <a:prstGeom prst="roundRect">
            <a:avLst>
              <a:gd name="adj" fmla="val 2500"/>
            </a:avLst>
          </a:prstGeom>
          <a:gradFill flip="none" rotWithShape="1">
            <a:gsLst>
              <a:gs pos="0">
                <a:schemeClr val="accent1">
                  <a:lumMod val="20000"/>
                  <a:lumOff val="80000"/>
                </a:schemeClr>
              </a:gs>
              <a:gs pos="100000">
                <a:schemeClr val="bg1"/>
              </a:gs>
            </a:gsLst>
            <a:lin ang="0" scaled="1"/>
            <a:tileRect/>
          </a:gra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33363" indent="-233363" algn="ctr" fontAlgn="auto">
              <a:spcBef>
                <a:spcPts val="0"/>
              </a:spcBef>
              <a:spcAft>
                <a:spcPts val="0"/>
              </a:spcAft>
              <a:defRPr/>
            </a:pPr>
            <a:r>
              <a:rPr lang="en-US" sz="1400" b="1" dirty="0" smtClean="0">
                <a:solidFill>
                  <a:schemeClr val="tx2">
                    <a:lumMod val="50000"/>
                  </a:schemeClr>
                </a:solidFill>
                <a:latin typeface="Verdana" pitchFamily="34" charset="0"/>
                <a:ea typeface="Verdana" pitchFamily="34" charset="0"/>
                <a:cs typeface="Verdana" pitchFamily="34" charset="0"/>
              </a:rPr>
              <a:t>Customer Benefits</a:t>
            </a:r>
          </a:p>
          <a:p>
            <a:pPr marL="233363" lvl="1" indent="-233363" fontAlgn="auto">
              <a:spcBef>
                <a:spcPts val="0"/>
              </a:spcBef>
              <a:spcAft>
                <a:spcPts val="0"/>
              </a:spcAft>
              <a:buFont typeface="Arial" pitchFamily="34" charset="0"/>
              <a:buChar char="•"/>
              <a:defRPr/>
            </a:pPr>
            <a:r>
              <a:rPr lang="en-US" sz="1400" dirty="0" smtClean="0">
                <a:solidFill>
                  <a:schemeClr val="tx2"/>
                </a:solidFill>
                <a:latin typeface="Verdana" pitchFamily="34" charset="0"/>
                <a:ea typeface="Verdana" pitchFamily="34" charset="0"/>
                <a:cs typeface="Verdana" pitchFamily="34" charset="0"/>
              </a:rPr>
              <a:t>Supports multiple critical business applications simultaneously</a:t>
            </a:r>
          </a:p>
          <a:p>
            <a:pPr marL="233363" indent="-233363" fontAlgn="auto">
              <a:spcBef>
                <a:spcPts val="0"/>
              </a:spcBef>
              <a:spcAft>
                <a:spcPts val="0"/>
              </a:spcAft>
              <a:buFont typeface="Arial" pitchFamily="34" charset="0"/>
              <a:buChar char="•"/>
              <a:defRPr/>
            </a:pPr>
            <a:r>
              <a:rPr lang="en-US" sz="1400" dirty="0" smtClean="0">
                <a:solidFill>
                  <a:schemeClr val="tx2"/>
                </a:solidFill>
                <a:latin typeface="Verdana" pitchFamily="34" charset="0"/>
              </a:rPr>
              <a:t>Consolidate and replace Tier 2 vendors</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UDIO_IMPORT" val="W:\eLearningServices\Sales_Field\Launch\Q2 2011 Symmetrix VMAXe\Audio\Sound 10.wav"/>
  <p:tag name="AUDIO_ID" val="310"/>
  <p:tag name="ELAPSEDTIME" val="45.062"/>
  <p:tag name="ARTICULATE_SLIDE_GUID" val="9c48c82b-aba8-4cce-ae60-76ae90f35747"/>
  <p:tag name="ARTICULATE_SLIDE_PAUSE" val="0"/>
  <p:tag name="ARTICULATE_NAV_LEVEL" val="1"/>
  <p:tag name="ARTICULATE_PLAYLIST_ID" val="-1"/>
  <p:tag name="ARTICULATE_LOCK_SLIDE" val="0"/>
  <p:tag name="ARTICULATE_SLIDE_NAV" val="11"/>
</p:tagLst>
</file>

<file path=ppt/theme/theme1.xml><?xml version="1.0" encoding="utf-8"?>
<a:theme xmlns:a="http://schemas.openxmlformats.org/drawingml/2006/main" name="2012 4x3 external new font templat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4x3 external new font template</Template>
  <TotalTime>862</TotalTime>
  <Words>5476</Words>
  <Application>Microsoft Office PowerPoint</Application>
  <PresentationFormat>On-screen Show (4:3)</PresentationFormat>
  <Paragraphs>546</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2012 4x3 external new font template</vt:lpstr>
      <vt:lpstr>VMAX 10K Enterprise Class for the Growing Mid-Market Customer </vt:lpstr>
      <vt:lpstr>Agenda/Objective</vt:lpstr>
      <vt:lpstr>A Comprehensive Portfolio to Meet Customer Needs</vt:lpstr>
      <vt:lpstr>EMC Enterprise Storage Solutions</vt:lpstr>
      <vt:lpstr>VMAX 10K Enterprise Class with  Mid-Market Affordability</vt:lpstr>
      <vt:lpstr>Why Symmetrix VMAX 10K?</vt:lpstr>
      <vt:lpstr>New Symmetrix VMAX 10K  and the Enginuity 5876 Q4 2012 SR Operating System </vt:lpstr>
      <vt:lpstr>VMAX 10K Announcement Summary</vt:lpstr>
      <vt:lpstr>VMAX 10K Gets Faster, New Features</vt:lpstr>
      <vt:lpstr>More than 15 VMAX Enginuity Enhancements</vt:lpstr>
      <vt:lpstr>Additional VMAX Enhancements</vt:lpstr>
      <vt:lpstr>Target Customer Audiences</vt:lpstr>
      <vt:lpstr> VMAX 10K Solves Customer Pain Points</vt:lpstr>
      <vt:lpstr>Top 5 VMAX Plays </vt:lpstr>
      <vt:lpstr> VMAX 10K Solutions “How To” Library</vt:lpstr>
      <vt:lpstr>Easier to Sell</vt:lpstr>
      <vt:lpstr>Demo, Demo, Demo</vt:lpstr>
      <vt:lpstr>EMC Partners: vLab</vt:lpstr>
      <vt:lpstr>Unisphere for Symmetrix VMAX</vt:lpstr>
      <vt:lpstr>New VMAX 10K Accreditation </vt:lpstr>
      <vt:lpstr>Winning vs..  HP 3PAR</vt:lpstr>
      <vt:lpstr>PowerPoint Presentation</vt:lpstr>
      <vt:lpstr>Attack HP’s EVA and XP Accounts</vt:lpstr>
      <vt:lpstr>How To Win: Key Takeaways</vt:lpstr>
      <vt:lpstr>Avoid these traps vs. 3PAR - Hardware</vt:lpstr>
      <vt:lpstr>Avoid these traps vs. 3PAR – Software</vt:lpstr>
      <vt:lpstr>VMAX 10K Counters to 3PAR Messaging</vt:lpstr>
      <vt:lpstr>Resources</vt:lpstr>
      <vt:lpstr>Key Take Aways</vt:lpstr>
      <vt:lpstr>Please send any questions and feedback to:  EMCVelocityWebcastSeries@emc.com</vt:lpstr>
      <vt:lpstr>PowerPoint Presentation</vt:lpstr>
      <vt:lpstr>Business Solutions</vt:lpstr>
      <vt:lpstr>Optimized for VMware Environments</vt:lpstr>
      <vt:lpstr>Symmetrix VMAX 10K and Microsoft Hyper-V Integration</vt:lpstr>
      <vt:lpstr>VMAX 10K for Microsoft SQL Server </vt:lpstr>
      <vt:lpstr>Solution Example: Online Auction House</vt:lpstr>
    </vt:vector>
  </TitlesOfParts>
  <Company>EMC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VMAX 10K Updates</dc:title>
  <dc:creator>William Leslie</dc:creator>
  <cp:lastModifiedBy>Steve Stiles</cp:lastModifiedBy>
  <cp:revision>60</cp:revision>
  <dcterms:created xsi:type="dcterms:W3CDTF">2012-10-03T16:03:26Z</dcterms:created>
  <dcterms:modified xsi:type="dcterms:W3CDTF">2012-12-03T16:48:00Z</dcterms:modified>
</cp:coreProperties>
</file>